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7" r:id="rId29"/>
    <p:sldId id="281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50" d="100"/>
          <a:sy n="50" d="100"/>
        </p:scale>
        <p:origin x="-145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1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8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7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9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3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59C30-0285-46C9-8462-AA68153B1042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CDB82-DF32-4B02-A22D-849995C6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1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350" y="1898197"/>
            <a:ext cx="10697028" cy="1877106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475" y="4794024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Hà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Nội</a:t>
            </a:r>
            <a:r>
              <a:rPr lang="en-US" sz="3200" b="1" dirty="0" smtClean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n</a:t>
            </a:r>
            <a:r>
              <a:rPr lang="en-US" sz="3200" b="1" dirty="0" err="1" smtClean="0">
                <a:solidFill>
                  <a:srgbClr val="0070C0"/>
                </a:solidFill>
              </a:rPr>
              <a:t>gày</a:t>
            </a:r>
            <a:r>
              <a:rPr lang="en-US" sz="3200" b="1" dirty="0" smtClean="0">
                <a:solidFill>
                  <a:srgbClr val="0070C0"/>
                </a:solidFill>
              </a:rPr>
              <a:t> 11 </a:t>
            </a:r>
            <a:r>
              <a:rPr lang="en-US" sz="3200" b="1" dirty="0" err="1" smtClean="0">
                <a:solidFill>
                  <a:srgbClr val="0070C0"/>
                </a:solidFill>
              </a:rPr>
              <a:t>tháng</a:t>
            </a:r>
            <a:r>
              <a:rPr lang="en-US" sz="3200" b="1" dirty="0" smtClean="0">
                <a:solidFill>
                  <a:srgbClr val="0070C0"/>
                </a:solidFill>
              </a:rPr>
              <a:t> 6 </a:t>
            </a:r>
            <a:r>
              <a:rPr lang="en-US" sz="3200" b="1" dirty="0" err="1" smtClean="0">
                <a:solidFill>
                  <a:srgbClr val="0070C0"/>
                </a:solidFill>
              </a:rPr>
              <a:t>năm</a:t>
            </a:r>
            <a:r>
              <a:rPr lang="en-US" sz="3200" b="1" dirty="0" smtClean="0">
                <a:solidFill>
                  <a:srgbClr val="0070C0"/>
                </a:solidFill>
              </a:rPr>
              <a:t> 2021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2158" y="143504"/>
            <a:ext cx="9558291" cy="877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0070C0"/>
                </a:solidFill>
              </a:rPr>
              <a:t>TRƯỜNG TRUNG HỌC SƠ SỞ </a:t>
            </a:r>
            <a:r>
              <a:rPr lang="en-US" sz="4000" b="1" dirty="0" smtClean="0">
                <a:solidFill>
                  <a:srgbClr val="0070C0"/>
                </a:solidFill>
              </a:rPr>
              <a:t>HUY VĂN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14700" y="1096473"/>
            <a:ext cx="588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76250" y="2115839"/>
            <a:ext cx="11220450" cy="217691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MỘT SỐ NỘI DUNG PHỔ BIẾN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TỚI THÍ SINH DỰ THI VÀO LỚP 10 THPT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8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93597" y="2147940"/>
            <a:ext cx="116126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l)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hợp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cần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thiết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chỉ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được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khỏi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được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phép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CBCT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chịu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giám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sát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bộ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giám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sát</a:t>
            </a:r>
            <a:r>
              <a:rPr lang="en-US" sz="3200" b="1" dirty="0">
                <a:solidFill>
                  <a:srgbClr val="0000FF"/>
                </a:solidFill>
              </a:rPr>
              <a:t>; </a:t>
            </a:r>
            <a:r>
              <a:rPr lang="en-US" sz="3200" b="1" dirty="0" err="1">
                <a:solidFill>
                  <a:srgbClr val="0000FF"/>
                </a:solidFill>
              </a:rPr>
              <a:t>việc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khỏi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khu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vực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hợp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cần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cấp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cứu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giám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sát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an </a:t>
            </a:r>
            <a:r>
              <a:rPr lang="en-US" sz="3200" b="1" dirty="0" err="1">
                <a:solidFill>
                  <a:srgbClr val="0000FF"/>
                </a:solidFill>
              </a:rPr>
              <a:t>cho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giờ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làm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buổi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do </a:t>
            </a:r>
            <a:r>
              <a:rPr lang="en-US" sz="3200" b="1" dirty="0" err="1">
                <a:solidFill>
                  <a:srgbClr val="0000FF"/>
                </a:solidFill>
              </a:rPr>
              <a:t>Trưởng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 smtClean="0">
                <a:solidFill>
                  <a:srgbClr val="0000FF"/>
                </a:solidFill>
              </a:rPr>
              <a:t>;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3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90500" y="1290690"/>
            <a:ext cx="120205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>
                <a:solidFill>
                  <a:srgbClr val="0000FF"/>
                </a:solidFill>
              </a:rPr>
              <a:t>m) </a:t>
            </a:r>
            <a:r>
              <a:rPr lang="en-US" sz="3000" b="1" dirty="0" err="1">
                <a:solidFill>
                  <a:srgbClr val="0000FF"/>
                </a:solidFill>
              </a:rPr>
              <a:t>Chỉ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được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mang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phòng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: </a:t>
            </a:r>
            <a:r>
              <a:rPr lang="en-US" sz="3000" b="1" dirty="0" err="1">
                <a:solidFill>
                  <a:srgbClr val="0000FF"/>
                </a:solidFill>
              </a:rPr>
              <a:t>Bút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viết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bút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chì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compa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tay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thước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kẻ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thước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tính</a:t>
            </a:r>
            <a:r>
              <a:rPr lang="en-US" sz="3000" b="1" dirty="0">
                <a:solidFill>
                  <a:srgbClr val="0000FF"/>
                </a:solidFill>
              </a:rPr>
              <a:t>; </a:t>
            </a:r>
            <a:r>
              <a:rPr lang="en-US" sz="3000" b="1" dirty="0" err="1">
                <a:solidFill>
                  <a:srgbClr val="0000FF"/>
                </a:solidFill>
              </a:rPr>
              <a:t>máy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tính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bỏ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túi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chức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năng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soạn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thảo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văn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bản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thẻ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nhớ</a:t>
            </a:r>
            <a:r>
              <a:rPr lang="en-US" sz="3000" b="1" dirty="0">
                <a:solidFill>
                  <a:srgbClr val="0000FF"/>
                </a:solidFill>
              </a:rPr>
              <a:t> (</a:t>
            </a:r>
            <a:r>
              <a:rPr lang="en-US" sz="3000" b="1" dirty="0" err="1">
                <a:solidFill>
                  <a:srgbClr val="0000FF"/>
                </a:solidFill>
              </a:rPr>
              <a:t>cụ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trong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hướng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dẫn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tổ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chức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tốt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nghiệp</a:t>
            </a:r>
            <a:r>
              <a:rPr lang="en-US" sz="3000" b="1" dirty="0">
                <a:solidFill>
                  <a:srgbClr val="0000FF"/>
                </a:solidFill>
              </a:rPr>
              <a:t> THPT </a:t>
            </a:r>
            <a:r>
              <a:rPr lang="en-US" sz="3000" b="1" dirty="0" err="1">
                <a:solidFill>
                  <a:srgbClr val="0000FF"/>
                </a:solidFill>
              </a:rPr>
              <a:t>hằng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năm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của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Bộ</a:t>
            </a:r>
            <a:r>
              <a:rPr lang="en-US" sz="3000" b="1" dirty="0">
                <a:solidFill>
                  <a:srgbClr val="0000FF"/>
                </a:solidFill>
              </a:rPr>
              <a:t> GDĐT); </a:t>
            </a:r>
            <a:r>
              <a:rPr lang="en-US" sz="3000" b="1" dirty="0" err="1">
                <a:solidFill>
                  <a:srgbClr val="0000FF"/>
                </a:solidFill>
              </a:rPr>
              <a:t>Atlat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Địa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lí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Việt</a:t>
            </a:r>
            <a:r>
              <a:rPr lang="en-US" sz="3000" b="1" dirty="0">
                <a:solidFill>
                  <a:srgbClr val="0000FF"/>
                </a:solidFill>
              </a:rPr>
              <a:t> Nam </a:t>
            </a:r>
            <a:r>
              <a:rPr lang="en-US" sz="3000" b="1" dirty="0" err="1">
                <a:solidFill>
                  <a:srgbClr val="0000FF"/>
                </a:solidFill>
              </a:rPr>
              <a:t>đối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với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môn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Địa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lí</a:t>
            </a:r>
            <a:r>
              <a:rPr lang="en-US" sz="3000" b="1" dirty="0">
                <a:solidFill>
                  <a:srgbClr val="0000FF"/>
                </a:solidFill>
              </a:rPr>
              <a:t> (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đánh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dấu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hoặc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viết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thêm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bất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cứ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nội</a:t>
            </a:r>
            <a:r>
              <a:rPr lang="en-US" sz="3000" b="1" dirty="0">
                <a:solidFill>
                  <a:srgbClr val="0000FF"/>
                </a:solidFill>
              </a:rPr>
              <a:t> dung </a:t>
            </a:r>
            <a:r>
              <a:rPr lang="en-US" sz="3000" b="1" dirty="0" err="1">
                <a:solidFill>
                  <a:srgbClr val="0000FF"/>
                </a:solidFill>
              </a:rPr>
              <a:t>nào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khác</a:t>
            </a:r>
            <a:r>
              <a:rPr lang="en-US" sz="3000" b="1" dirty="0">
                <a:solidFill>
                  <a:srgbClr val="0000FF"/>
                </a:solidFill>
              </a:rPr>
              <a:t>) do </a:t>
            </a:r>
            <a:r>
              <a:rPr lang="en-US" sz="3000" b="1" dirty="0" err="1">
                <a:solidFill>
                  <a:srgbClr val="0000FF"/>
                </a:solidFill>
              </a:rPr>
              <a:t>Nhà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Xuất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bản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Giáo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dục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Việt</a:t>
            </a:r>
            <a:r>
              <a:rPr lang="en-US" sz="3000" b="1" dirty="0">
                <a:solidFill>
                  <a:srgbClr val="0000FF"/>
                </a:solidFill>
              </a:rPr>
              <a:t> Nam </a:t>
            </a:r>
            <a:r>
              <a:rPr lang="en-US" sz="3000" b="1" dirty="0" err="1">
                <a:solidFill>
                  <a:srgbClr val="0000FF"/>
                </a:solidFill>
              </a:rPr>
              <a:t>phát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hành</a:t>
            </a:r>
            <a:r>
              <a:rPr lang="en-US" sz="3000" b="1" dirty="0">
                <a:solidFill>
                  <a:srgbClr val="0000FF"/>
                </a:solidFill>
              </a:rPr>
              <a:t>; </a:t>
            </a:r>
            <a:r>
              <a:rPr lang="en-US" sz="3000" b="1" dirty="0" err="1">
                <a:solidFill>
                  <a:srgbClr val="0000FF"/>
                </a:solidFill>
              </a:rPr>
              <a:t>các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loại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máy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âm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ghi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hình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chỉ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chức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năng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thông</a:t>
            </a:r>
            <a:r>
              <a:rPr lang="en-US" sz="3000" b="1" dirty="0">
                <a:solidFill>
                  <a:srgbClr val="0000FF"/>
                </a:solidFill>
              </a:rPr>
              <a:t> tin </a:t>
            </a:r>
            <a:r>
              <a:rPr lang="en-US" sz="3000" b="1" dirty="0" err="1">
                <a:solidFill>
                  <a:srgbClr val="0000FF"/>
                </a:solidFill>
              </a:rPr>
              <a:t>nhưng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nghe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xem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truyền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nhận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được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thông</a:t>
            </a:r>
            <a:r>
              <a:rPr lang="en-US" sz="3000" b="1" dirty="0">
                <a:solidFill>
                  <a:srgbClr val="0000FF"/>
                </a:solidFill>
              </a:rPr>
              <a:t> tin, </a:t>
            </a:r>
            <a:r>
              <a:rPr lang="en-US" sz="3000" b="1" dirty="0" err="1">
                <a:solidFill>
                  <a:srgbClr val="0000FF"/>
                </a:solidFill>
              </a:rPr>
              <a:t>tín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hiệu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âm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thanh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hình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ảnh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trực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tiếp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nếu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thiết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bị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hỗ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trợ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khác</a:t>
            </a:r>
            <a:r>
              <a:rPr lang="en-US" sz="3000" b="1" dirty="0">
                <a:solidFill>
                  <a:srgbClr val="0000FF"/>
                </a:solidFill>
              </a:rPr>
              <a:t>;</a:t>
            </a:r>
          </a:p>
          <a:p>
            <a:pPr algn="just"/>
            <a:r>
              <a:rPr lang="en-US" sz="3000" b="1" dirty="0">
                <a:solidFill>
                  <a:srgbClr val="0000FF"/>
                </a:solidFill>
              </a:rPr>
              <a:t>n) </a:t>
            </a:r>
            <a:r>
              <a:rPr lang="en-US" sz="3000" b="1" dirty="0" err="1">
                <a:solidFill>
                  <a:srgbClr val="0000FF"/>
                </a:solidFill>
              </a:rPr>
              <a:t>Cẩm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mang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phòng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: </a:t>
            </a:r>
            <a:r>
              <a:rPr lang="en-US" sz="3000" b="1" dirty="0" err="1">
                <a:solidFill>
                  <a:srgbClr val="0000FF"/>
                </a:solidFill>
              </a:rPr>
              <a:t>Giấy</a:t>
            </a:r>
            <a:r>
              <a:rPr lang="en-US" sz="3000" b="1" dirty="0">
                <a:solidFill>
                  <a:srgbClr val="0000FF"/>
                </a:solidFill>
              </a:rPr>
              <a:t> than, </a:t>
            </a:r>
            <a:r>
              <a:rPr lang="en-US" sz="3000" b="1" dirty="0" err="1">
                <a:solidFill>
                  <a:srgbClr val="0000FF"/>
                </a:solidFill>
              </a:rPr>
              <a:t>bút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xoá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đồ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uống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cồn</a:t>
            </a:r>
            <a:r>
              <a:rPr lang="en-US" sz="3000" b="1" dirty="0">
                <a:solidFill>
                  <a:srgbClr val="0000FF"/>
                </a:solidFill>
              </a:rPr>
              <a:t>; </a:t>
            </a:r>
            <a:r>
              <a:rPr lang="en-US" sz="3000" b="1" dirty="0" err="1">
                <a:solidFill>
                  <a:srgbClr val="0000FF"/>
                </a:solidFill>
              </a:rPr>
              <a:t>vũ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khí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chất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gây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nổ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gây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cháy</a:t>
            </a:r>
            <a:r>
              <a:rPr lang="en-US" sz="3000" b="1" dirty="0">
                <a:solidFill>
                  <a:srgbClr val="0000FF"/>
                </a:solidFill>
              </a:rPr>
              <a:t>; </a:t>
            </a:r>
            <a:r>
              <a:rPr lang="en-US" sz="3000" b="1" dirty="0" err="1">
                <a:solidFill>
                  <a:srgbClr val="0000FF"/>
                </a:solidFill>
              </a:rPr>
              <a:t>tài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liệu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thiết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bị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truyền</a:t>
            </a:r>
            <a:r>
              <a:rPr lang="en-US" sz="3000" b="1" dirty="0">
                <a:solidFill>
                  <a:srgbClr val="0000FF"/>
                </a:solidFill>
              </a:rPr>
              <a:t> tin </a:t>
            </a:r>
            <a:r>
              <a:rPr lang="en-US" sz="3000" b="1" dirty="0" err="1">
                <a:solidFill>
                  <a:srgbClr val="0000FF"/>
                </a:solidFill>
              </a:rPr>
              <a:t>hoặc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chứa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thông</a:t>
            </a:r>
            <a:r>
              <a:rPr lang="en-US" sz="3000" b="1" dirty="0">
                <a:solidFill>
                  <a:srgbClr val="0000FF"/>
                </a:solidFill>
              </a:rPr>
              <a:t> tin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lợi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dụng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gian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lận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trong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quá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trình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làm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quá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trình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chấm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4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1449" y="1814754"/>
            <a:ext cx="1202055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5.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trắc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nghiệm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ngoài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khoản</a:t>
            </a:r>
            <a:r>
              <a:rPr lang="en-US" sz="3200" b="1" dirty="0">
                <a:solidFill>
                  <a:srgbClr val="0000FF"/>
                </a:solidFill>
              </a:rPr>
              <a:t> 4 </a:t>
            </a:r>
            <a:r>
              <a:rPr lang="en-US" sz="3200" b="1" dirty="0" err="1">
                <a:solidFill>
                  <a:srgbClr val="0000FF"/>
                </a:solidFill>
              </a:rPr>
              <a:t>Điều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này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tuân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dưới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đây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a)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làm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trên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Phiếu</a:t>
            </a:r>
            <a:r>
              <a:rPr lang="en-US" sz="3200" b="1" dirty="0">
                <a:solidFill>
                  <a:srgbClr val="0000FF"/>
                </a:solidFill>
              </a:rPr>
              <a:t> TLTN </a:t>
            </a:r>
            <a:r>
              <a:rPr lang="en-US" sz="3200" b="1" dirty="0" err="1">
                <a:solidFill>
                  <a:srgbClr val="0000FF"/>
                </a:solidFill>
              </a:rPr>
              <a:t>được</a:t>
            </a:r>
            <a:r>
              <a:rPr lang="en-US" sz="3200" b="1" dirty="0">
                <a:solidFill>
                  <a:srgbClr val="0000FF"/>
                </a:solidFill>
              </a:rPr>
              <a:t> in </a:t>
            </a:r>
            <a:r>
              <a:rPr lang="en-US" sz="3200" b="1" dirty="0" err="1">
                <a:solidFill>
                  <a:srgbClr val="0000FF"/>
                </a:solidFill>
              </a:rPr>
              <a:t>sẵn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Bộ</a:t>
            </a:r>
            <a:r>
              <a:rPr lang="en-US" sz="3200" b="1" dirty="0">
                <a:solidFill>
                  <a:srgbClr val="0000FF"/>
                </a:solidFill>
              </a:rPr>
              <a:t> GDĐT; </a:t>
            </a:r>
            <a:r>
              <a:rPr lang="en-US" sz="3200" b="1" dirty="0" err="1">
                <a:solidFill>
                  <a:srgbClr val="0000FF"/>
                </a:solidFill>
              </a:rPr>
              <a:t>chỉ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được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tô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bằng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bút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chì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đến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ô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danh</a:t>
            </a:r>
            <a:r>
              <a:rPr lang="en-US" sz="3200" b="1" dirty="0">
                <a:solidFill>
                  <a:srgbClr val="0000FF"/>
                </a:solidFill>
              </a:rPr>
              <a:t>, ô </a:t>
            </a:r>
            <a:r>
              <a:rPr lang="en-US" sz="3200" b="1" dirty="0" err="1">
                <a:solidFill>
                  <a:srgbClr val="0000FF"/>
                </a:solidFill>
              </a:rPr>
              <a:t>mã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ô </a:t>
            </a:r>
            <a:r>
              <a:rPr lang="en-US" sz="3200" b="1" dirty="0" err="1">
                <a:solidFill>
                  <a:srgbClr val="0000FF"/>
                </a:solidFill>
              </a:rPr>
              <a:t>trả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lời</a:t>
            </a:r>
            <a:r>
              <a:rPr lang="en-US" sz="3200" b="1" dirty="0">
                <a:solidFill>
                  <a:srgbClr val="0000FF"/>
                </a:solidFill>
              </a:rPr>
              <a:t>;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hợp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tô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nhầm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muốn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thay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đổi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câu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lời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tẩy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chì</a:t>
            </a:r>
            <a:r>
              <a:rPr lang="en-US" sz="3200" b="1" dirty="0">
                <a:solidFill>
                  <a:srgbClr val="0000FF"/>
                </a:solidFill>
              </a:rPr>
              <a:t> ở ô </a:t>
            </a:r>
            <a:r>
              <a:rPr lang="en-US" sz="3200" b="1" dirty="0" err="1">
                <a:solidFill>
                  <a:srgbClr val="0000FF"/>
                </a:solidFill>
              </a:rPr>
              <a:t>cũ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rồi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tô</a:t>
            </a:r>
            <a:r>
              <a:rPr lang="en-US" sz="3200" b="1" dirty="0">
                <a:solidFill>
                  <a:srgbClr val="0000FF"/>
                </a:solidFill>
              </a:rPr>
              <a:t> ô </a:t>
            </a:r>
            <a:r>
              <a:rPr lang="en-US" sz="3200" b="1" dirty="0" err="1">
                <a:solidFill>
                  <a:srgbClr val="0000FF"/>
                </a:solidFill>
              </a:rPr>
              <a:t>mà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lựa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chọn</a:t>
            </a:r>
            <a:r>
              <a:rPr lang="en-US" sz="32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b) </a:t>
            </a:r>
            <a:r>
              <a:rPr lang="en-US" sz="3200" b="1" dirty="0" err="1">
                <a:solidFill>
                  <a:srgbClr val="0000FF"/>
                </a:solidFill>
              </a:rPr>
              <a:t>Điền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chính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thông</a:t>
            </a:r>
            <a:r>
              <a:rPr lang="en-US" sz="3200" b="1" dirty="0">
                <a:solidFill>
                  <a:srgbClr val="0000FF"/>
                </a:solidFill>
              </a:rPr>
              <a:t> tin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mục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trống</a:t>
            </a:r>
            <a:r>
              <a:rPr lang="en-US" sz="3200" b="1" dirty="0">
                <a:solidFill>
                  <a:srgbClr val="0000FF"/>
                </a:solidFill>
              </a:rPr>
              <a:t> ở </a:t>
            </a:r>
            <a:r>
              <a:rPr lang="en-US" sz="3200" b="1" dirty="0" err="1">
                <a:solidFill>
                  <a:srgbClr val="0000FF"/>
                </a:solidFill>
              </a:rPr>
              <a:t>phía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trên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Phiếu</a:t>
            </a:r>
            <a:r>
              <a:rPr lang="en-US" sz="3200" b="1" dirty="0">
                <a:solidFill>
                  <a:srgbClr val="0000FF"/>
                </a:solidFill>
              </a:rPr>
              <a:t> TLTN, </a:t>
            </a:r>
            <a:r>
              <a:rPr lang="en-US" sz="3200" b="1" dirty="0" err="1">
                <a:solidFill>
                  <a:srgbClr val="0000FF"/>
                </a:solidFill>
              </a:rPr>
              <a:t>đối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danh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tô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phần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kể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0 ở </a:t>
            </a:r>
            <a:r>
              <a:rPr lang="en-US" sz="3200" b="1" dirty="0" err="1">
                <a:solidFill>
                  <a:srgbClr val="0000FF"/>
                </a:solidFill>
              </a:rPr>
              <a:t>phía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sz="3200" b="1" dirty="0">
                <a:solidFill>
                  <a:srgbClr val="0000FF"/>
                </a:solidFill>
              </a:rPr>
              <a:t>); </a:t>
            </a:r>
            <a:r>
              <a:rPr lang="en-US" sz="3200" b="1" dirty="0" err="1">
                <a:solidFill>
                  <a:srgbClr val="0000FF"/>
                </a:solidFill>
              </a:rPr>
              <a:t>điền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chính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hai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Phiếu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;</a:t>
            </a:r>
          </a:p>
          <a:p>
            <a:pPr algn="just"/>
            <a:endParaRPr lang="en-US" sz="30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13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1449" y="1608305"/>
            <a:ext cx="12020551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>
                <a:solidFill>
                  <a:srgbClr val="0000FF"/>
                </a:solidFill>
              </a:rPr>
              <a:t>c) </a:t>
            </a:r>
            <a:r>
              <a:rPr lang="en-US" sz="2900" b="1" dirty="0" err="1">
                <a:solidFill>
                  <a:srgbClr val="0000FF"/>
                </a:solidFill>
              </a:rPr>
              <a:t>Khi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nhận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cần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lưu</a:t>
            </a:r>
            <a:r>
              <a:rPr lang="en-US" sz="2900" b="1" dirty="0">
                <a:solidFill>
                  <a:srgbClr val="0000FF"/>
                </a:solidFill>
              </a:rPr>
              <a:t> ý </a:t>
            </a:r>
            <a:r>
              <a:rPr lang="en-US" sz="2900" b="1" dirty="0" err="1">
                <a:solidFill>
                  <a:srgbClr val="0000FF"/>
                </a:solidFill>
              </a:rPr>
              <a:t>kiểm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tra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bảo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đảm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các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môn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thành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phần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trong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mỗi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bài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KHTN </a:t>
            </a:r>
            <a:r>
              <a:rPr lang="en-US" sz="2900" b="1" dirty="0" err="1">
                <a:solidFill>
                  <a:srgbClr val="0000FF"/>
                </a:solidFill>
              </a:rPr>
              <a:t>hoặc</a:t>
            </a:r>
            <a:r>
              <a:rPr lang="en-US" sz="2900" b="1" dirty="0">
                <a:solidFill>
                  <a:srgbClr val="0000FF"/>
                </a:solidFill>
              </a:rPr>
              <a:t> KHXH </a:t>
            </a:r>
            <a:r>
              <a:rPr lang="en-US" sz="2900" b="1" dirty="0" err="1">
                <a:solidFill>
                  <a:srgbClr val="0000FF"/>
                </a:solidFill>
              </a:rPr>
              <a:t>có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cùng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một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mã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; </a:t>
            </a:r>
            <a:r>
              <a:rPr lang="en-US" sz="2900" b="1" dirty="0" err="1">
                <a:solidFill>
                  <a:srgbClr val="0000FF"/>
                </a:solidFill>
              </a:rPr>
              <a:t>nếu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không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cùng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mã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, </a:t>
            </a:r>
            <a:r>
              <a:rPr lang="en-US" sz="2900" b="1" dirty="0" err="1">
                <a:solidFill>
                  <a:srgbClr val="0000FF"/>
                </a:solidFill>
              </a:rPr>
              <a:t>thí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sinh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phải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báo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ngay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với</a:t>
            </a:r>
            <a:r>
              <a:rPr lang="en-US" sz="2900" b="1" dirty="0">
                <a:solidFill>
                  <a:srgbClr val="0000FF"/>
                </a:solidFill>
              </a:rPr>
              <a:t> CBCT </a:t>
            </a:r>
            <a:r>
              <a:rPr lang="en-US" sz="2900" b="1" dirty="0" err="1">
                <a:solidFill>
                  <a:srgbClr val="0000FF"/>
                </a:solidFill>
              </a:rPr>
              <a:t>trong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phòng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chậm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nhất</a:t>
            </a:r>
            <a:r>
              <a:rPr lang="en-US" sz="2900" b="1" dirty="0">
                <a:solidFill>
                  <a:srgbClr val="0000FF"/>
                </a:solidFill>
              </a:rPr>
              <a:t> 05 (</a:t>
            </a:r>
            <a:r>
              <a:rPr lang="en-US" sz="2900" b="1" dirty="0" err="1">
                <a:solidFill>
                  <a:srgbClr val="0000FF"/>
                </a:solidFill>
              </a:rPr>
              <a:t>năm</a:t>
            </a:r>
            <a:r>
              <a:rPr lang="en-US" sz="2900" b="1" dirty="0">
                <a:solidFill>
                  <a:srgbClr val="0000FF"/>
                </a:solidFill>
              </a:rPr>
              <a:t>) </a:t>
            </a:r>
            <a:r>
              <a:rPr lang="en-US" sz="2900" b="1" dirty="0" err="1">
                <a:solidFill>
                  <a:srgbClr val="0000FF"/>
                </a:solidFill>
              </a:rPr>
              <a:t>phút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tính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từ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thời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điểm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phát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; </a:t>
            </a:r>
            <a:r>
              <a:rPr lang="en-US" sz="2900" b="1" dirty="0" err="1">
                <a:solidFill>
                  <a:srgbClr val="0000FF"/>
                </a:solidFill>
              </a:rPr>
              <a:t>phải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để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dưới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tờ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Phiếu</a:t>
            </a:r>
            <a:r>
              <a:rPr lang="en-US" sz="2900" b="1" dirty="0">
                <a:solidFill>
                  <a:srgbClr val="0000FF"/>
                </a:solidFill>
              </a:rPr>
              <a:t> TLTN, </a:t>
            </a:r>
            <a:r>
              <a:rPr lang="en-US" sz="2900" b="1" dirty="0" err="1">
                <a:solidFill>
                  <a:srgbClr val="0000FF"/>
                </a:solidFill>
              </a:rPr>
              <a:t>không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được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xem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nội</a:t>
            </a:r>
            <a:r>
              <a:rPr lang="en-US" sz="2900" b="1" dirty="0">
                <a:solidFill>
                  <a:srgbClr val="0000FF"/>
                </a:solidFill>
              </a:rPr>
              <a:t> dung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khi</a:t>
            </a:r>
            <a:r>
              <a:rPr lang="en-US" sz="2900" b="1" dirty="0">
                <a:solidFill>
                  <a:srgbClr val="0000FF"/>
                </a:solidFill>
              </a:rPr>
              <a:t> CBCT </a:t>
            </a:r>
            <a:r>
              <a:rPr lang="en-US" sz="2900" b="1" dirty="0" err="1">
                <a:solidFill>
                  <a:srgbClr val="0000FF"/>
                </a:solidFill>
              </a:rPr>
              <a:t>chưa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cho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phép</a:t>
            </a:r>
            <a:r>
              <a:rPr lang="en-US" sz="29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2900" b="1" dirty="0">
                <a:solidFill>
                  <a:srgbClr val="0000FF"/>
                </a:solidFill>
              </a:rPr>
              <a:t>d) </a:t>
            </a:r>
            <a:r>
              <a:rPr lang="en-US" sz="2900" b="1" dirty="0" err="1">
                <a:solidFill>
                  <a:srgbClr val="0000FF"/>
                </a:solidFill>
              </a:rPr>
              <a:t>Phải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kiểm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tra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để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bảo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đảm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có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đủ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số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lượng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câu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hỏi</a:t>
            </a:r>
            <a:r>
              <a:rPr lang="en-US" sz="2900" b="1" dirty="0">
                <a:solidFill>
                  <a:srgbClr val="0000FF"/>
                </a:solidFill>
              </a:rPr>
              <a:t>, </a:t>
            </a:r>
            <a:r>
              <a:rPr lang="en-US" sz="2900" b="1" dirty="0" err="1">
                <a:solidFill>
                  <a:srgbClr val="0000FF"/>
                </a:solidFill>
              </a:rPr>
              <a:t>số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trang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như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đã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ghi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trong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và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tất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cả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các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trang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của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đều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ghi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cùng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một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mã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đề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2900" b="1" dirty="0">
                <a:solidFill>
                  <a:srgbClr val="0000FF"/>
                </a:solidFill>
              </a:rPr>
              <a:t>đ) </a:t>
            </a:r>
            <a:r>
              <a:rPr lang="en-US" sz="2900" b="1" dirty="0" err="1">
                <a:solidFill>
                  <a:srgbClr val="0000FF"/>
                </a:solidFill>
              </a:rPr>
              <a:t>Không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được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nộp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bài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trước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hết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giờ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làm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bài</a:t>
            </a:r>
            <a:r>
              <a:rPr lang="en-US" sz="2900" b="1" dirty="0">
                <a:solidFill>
                  <a:srgbClr val="0000FF"/>
                </a:solidFill>
              </a:rPr>
              <a:t>; </a:t>
            </a:r>
            <a:r>
              <a:rPr lang="en-US" sz="2900" b="1" dirty="0" err="1">
                <a:solidFill>
                  <a:srgbClr val="0000FF"/>
                </a:solidFill>
              </a:rPr>
              <a:t>khi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hết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giờ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làm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bài</a:t>
            </a:r>
            <a:r>
              <a:rPr lang="en-US" sz="2900" b="1" dirty="0">
                <a:solidFill>
                  <a:srgbClr val="0000FF"/>
                </a:solidFill>
              </a:rPr>
              <a:t>, </a:t>
            </a:r>
            <a:r>
              <a:rPr lang="en-US" sz="2900" b="1" dirty="0" err="1">
                <a:solidFill>
                  <a:srgbClr val="0000FF"/>
                </a:solidFill>
              </a:rPr>
              <a:t>phải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nộp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Phiếu</a:t>
            </a:r>
            <a:r>
              <a:rPr lang="en-US" sz="2900" b="1" dirty="0">
                <a:solidFill>
                  <a:srgbClr val="0000FF"/>
                </a:solidFill>
              </a:rPr>
              <a:t> TLTN </a:t>
            </a:r>
            <a:r>
              <a:rPr lang="en-US" sz="2900" b="1" dirty="0" err="1">
                <a:solidFill>
                  <a:srgbClr val="0000FF"/>
                </a:solidFill>
              </a:rPr>
              <a:t>cho</a:t>
            </a:r>
            <a:r>
              <a:rPr lang="en-US" sz="2900" b="1" dirty="0">
                <a:solidFill>
                  <a:srgbClr val="0000FF"/>
                </a:solidFill>
              </a:rPr>
              <a:t> CBCT </a:t>
            </a:r>
            <a:r>
              <a:rPr lang="en-US" sz="2900" b="1" dirty="0" err="1">
                <a:solidFill>
                  <a:srgbClr val="0000FF"/>
                </a:solidFill>
              </a:rPr>
              <a:t>và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ký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tên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vào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hai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Phiếu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thu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bài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2900" b="1" dirty="0">
                <a:solidFill>
                  <a:srgbClr val="0000FF"/>
                </a:solidFill>
              </a:rPr>
              <a:t>e) </a:t>
            </a:r>
            <a:r>
              <a:rPr lang="en-US" sz="2900" b="1" dirty="0" err="1">
                <a:solidFill>
                  <a:srgbClr val="0000FF"/>
                </a:solidFill>
              </a:rPr>
              <a:t>Chỉ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được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rời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khỏi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phòng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sau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khi</a:t>
            </a:r>
            <a:r>
              <a:rPr lang="en-US" sz="2900" b="1" dirty="0">
                <a:solidFill>
                  <a:srgbClr val="0000FF"/>
                </a:solidFill>
              </a:rPr>
              <a:t> CBCT </a:t>
            </a:r>
            <a:r>
              <a:rPr lang="en-US" sz="2900" b="1" dirty="0" err="1">
                <a:solidFill>
                  <a:srgbClr val="0000FF"/>
                </a:solidFill>
              </a:rPr>
              <a:t>đã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kiểm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đủ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số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Phiếu</a:t>
            </a:r>
            <a:r>
              <a:rPr lang="en-US" sz="2900" b="1" dirty="0">
                <a:solidFill>
                  <a:srgbClr val="0000FF"/>
                </a:solidFill>
              </a:rPr>
              <a:t> TLTN </a:t>
            </a:r>
            <a:r>
              <a:rPr lang="en-US" sz="2900" b="1" dirty="0" err="1">
                <a:solidFill>
                  <a:srgbClr val="0000FF"/>
                </a:solidFill>
              </a:rPr>
              <a:t>của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cả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phòng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và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cho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phép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rời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khỏi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phòng</a:t>
            </a:r>
            <a:r>
              <a:rPr lang="en-US" sz="2900" b="1" dirty="0">
                <a:solidFill>
                  <a:srgbClr val="0000FF"/>
                </a:solidFill>
              </a:rPr>
              <a:t> </a:t>
            </a:r>
            <a:r>
              <a:rPr lang="en-US" sz="2900" b="1" dirty="0" err="1">
                <a:solidFill>
                  <a:srgbClr val="0000FF"/>
                </a:solidFill>
              </a:rPr>
              <a:t>thi</a:t>
            </a:r>
            <a:r>
              <a:rPr lang="en-US" sz="29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72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1449" y="1608305"/>
            <a:ext cx="12020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6.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việc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bất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xảy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ra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tuyệt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đối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tuân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hướng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dẫn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CBCT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người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trách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nhiệm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5568" y="2571750"/>
            <a:ext cx="10697028" cy="13646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0C0"/>
                </a:solidFill>
              </a:rPr>
              <a:t>XỬ LÝ THÍ SINH</a:t>
            </a:r>
          </a:p>
          <a:p>
            <a:r>
              <a:rPr lang="en-US" sz="6600" b="1" dirty="0" smtClean="0">
                <a:solidFill>
                  <a:srgbClr val="0070C0"/>
                </a:solidFill>
              </a:rPr>
              <a:t>VI PHẠM QUY CHẾ THI</a:t>
            </a:r>
            <a:endParaRPr lang="en-US" sz="66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87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00FF"/>
                </a:solidFill>
              </a:rPr>
              <a:t>Mọi</a:t>
            </a:r>
            <a:r>
              <a:rPr lang="en-US" sz="3600" b="1" dirty="0" smtClean="0">
                <a:solidFill>
                  <a:srgbClr val="0000FF"/>
                </a:solidFill>
              </a:rPr>
              <a:t> vi </a:t>
            </a:r>
            <a:r>
              <a:rPr lang="en-US" sz="3600" b="1" dirty="0" err="1" smtClean="0">
                <a:solidFill>
                  <a:srgbClr val="0000FF"/>
                </a:solidFill>
              </a:rPr>
              <a:t>phạm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Quy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chế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đều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lập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biên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bản</a:t>
            </a:r>
            <a:r>
              <a:rPr lang="en-US" sz="3600" b="1" dirty="0" smtClean="0">
                <a:solidFill>
                  <a:srgbClr val="0000FF"/>
                </a:solidFill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</a:rPr>
              <a:t>xử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lý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kỷ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luật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và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thông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báo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cho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thí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sinh</a:t>
            </a:r>
            <a:r>
              <a:rPr lang="en-US" sz="3600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3600" b="1" dirty="0" smtClean="0">
                <a:solidFill>
                  <a:srgbClr val="0000FF"/>
                </a:solidFill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</a:rPr>
              <a:t>Khiển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trách</a:t>
            </a:r>
            <a:r>
              <a:rPr lang="en-US" sz="3600" b="1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sz="3600" b="1" dirty="0" smtClean="0">
                <a:solidFill>
                  <a:srgbClr val="0000FF"/>
                </a:solidFill>
              </a:rPr>
              <a:t>a) </a:t>
            </a:r>
            <a:r>
              <a:rPr lang="en-US" sz="3600" b="1" dirty="0" err="1" smtClean="0">
                <a:solidFill>
                  <a:srgbClr val="0000FF"/>
                </a:solidFill>
              </a:rPr>
              <a:t>Đối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với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những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thí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sinh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phạm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lỗi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một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lần</a:t>
            </a:r>
            <a:r>
              <a:rPr lang="en-US" sz="3600" b="1" dirty="0" smtClean="0">
                <a:solidFill>
                  <a:srgbClr val="0000FF"/>
                </a:solidFill>
              </a:rPr>
              <a:t>: </a:t>
            </a:r>
            <a:r>
              <a:rPr lang="en-US" sz="3600" b="1" dirty="0" err="1" smtClean="0">
                <a:solidFill>
                  <a:srgbClr val="0000FF"/>
                </a:solidFill>
              </a:rPr>
              <a:t>nhìn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hoặc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trao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đổi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với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thí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sinh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khác</a:t>
            </a:r>
            <a:r>
              <a:rPr lang="en-US" sz="3600" b="1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3600" b="1" dirty="0" smtClean="0">
                <a:solidFill>
                  <a:srgbClr val="0000FF"/>
                </a:solidFill>
              </a:rPr>
              <a:t>b) </a:t>
            </a:r>
            <a:r>
              <a:rPr lang="en-US" sz="3600" b="1" dirty="0" err="1" smtClean="0">
                <a:solidFill>
                  <a:srgbClr val="0000FF"/>
                </a:solidFill>
              </a:rPr>
              <a:t>Hình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thức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này</a:t>
            </a:r>
            <a:r>
              <a:rPr lang="en-US" sz="3600" b="1" dirty="0" smtClean="0">
                <a:solidFill>
                  <a:srgbClr val="0000FF"/>
                </a:solidFill>
              </a:rPr>
              <a:t> do CBCT </a:t>
            </a:r>
            <a:r>
              <a:rPr lang="en-US" sz="3600" b="1" dirty="0" err="1" smtClean="0">
                <a:solidFill>
                  <a:srgbClr val="0000FF"/>
                </a:solidFill>
              </a:rPr>
              <a:t>quyết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định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tại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biên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bản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lập</a:t>
            </a:r>
            <a:r>
              <a:rPr lang="en-US" sz="3600" b="1" dirty="0" smtClean="0">
                <a:solidFill>
                  <a:srgbClr val="0000FF"/>
                </a:solidFill>
              </a:rPr>
              <a:t>.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57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2. </a:t>
            </a:r>
            <a:r>
              <a:rPr lang="en-US" sz="3600" b="1" dirty="0" err="1">
                <a:solidFill>
                  <a:srgbClr val="0000FF"/>
                </a:solidFill>
              </a:rPr>
              <a:t>Cảnh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a)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một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trong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lỗi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sau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đây</a:t>
            </a:r>
            <a:r>
              <a:rPr lang="en-US" sz="3600" b="1" dirty="0">
                <a:solidFill>
                  <a:srgbClr val="0000FF"/>
                </a:solidFill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Đã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một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lần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nhưng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trong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giờ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vẫn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tiếp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tục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chế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</a:rPr>
              <a:t>mức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trách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trao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đổi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hoặc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nháp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chép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hoặc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để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mình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b)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kỷ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cảnh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 do CBCT </a:t>
            </a:r>
            <a:r>
              <a:rPr lang="en-US" sz="3600" b="1" dirty="0" err="1">
                <a:solidFill>
                  <a:srgbClr val="0000FF"/>
                </a:solidFill>
              </a:rPr>
              <a:t>quyết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biên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lập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kèm</a:t>
            </a:r>
            <a:r>
              <a:rPr lang="en-US" sz="3600" b="1" dirty="0">
                <a:solidFill>
                  <a:srgbClr val="0000FF"/>
                </a:solidFill>
              </a:rPr>
              <a:t> tang </a:t>
            </a:r>
            <a:r>
              <a:rPr lang="en-US" sz="3600" b="1" dirty="0" err="1">
                <a:solidFill>
                  <a:srgbClr val="0000FF"/>
                </a:solidFill>
              </a:rPr>
              <a:t>vật</a:t>
            </a:r>
            <a:r>
              <a:rPr lang="en-US" sz="3600" b="1" dirty="0">
                <a:solidFill>
                  <a:srgbClr val="0000FF"/>
                </a:solidFill>
              </a:rPr>
              <a:t> (</a:t>
            </a:r>
            <a:r>
              <a:rPr lang="en-US" sz="3600" b="1" dirty="0" err="1">
                <a:solidFill>
                  <a:srgbClr val="0000FF"/>
                </a:solidFill>
              </a:rPr>
              <a:t>nếu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51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0000FF"/>
                </a:solidFill>
              </a:rPr>
              <a:t> </a:t>
            </a:r>
            <a:r>
              <a:rPr lang="en-US" sz="3300" b="1" dirty="0" smtClean="0">
                <a:solidFill>
                  <a:srgbClr val="0000FF"/>
                </a:solidFill>
              </a:rPr>
              <a:t>3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300" b="1" dirty="0">
                <a:solidFill>
                  <a:srgbClr val="0000FF"/>
                </a:solidFill>
              </a:rPr>
              <a:t>a) </a:t>
            </a:r>
            <a:r>
              <a:rPr lang="en-US" sz="3300" b="1" dirty="0" err="1">
                <a:solidFill>
                  <a:srgbClr val="0000FF"/>
                </a:solidFill>
              </a:rPr>
              <a:t>Đối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với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vi </a:t>
            </a:r>
            <a:r>
              <a:rPr lang="en-US" sz="3300" b="1" dirty="0" err="1">
                <a:solidFill>
                  <a:srgbClr val="0000FF"/>
                </a:solidFill>
              </a:rPr>
              <a:t>phạm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một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lỗi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đây</a:t>
            </a:r>
            <a:r>
              <a:rPr lang="en-US" sz="3300" b="1" dirty="0">
                <a:solidFill>
                  <a:srgbClr val="0000FF"/>
                </a:solidFill>
              </a:rPr>
              <a:t>: </a:t>
            </a:r>
            <a:r>
              <a:rPr lang="en-US" sz="3300" b="1" dirty="0" err="1">
                <a:solidFill>
                  <a:srgbClr val="0000FF"/>
                </a:solidFill>
              </a:rPr>
              <a:t>Đã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cảnh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một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lần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nhưng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giờ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vẫn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tiếp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tục</a:t>
            </a:r>
            <a:r>
              <a:rPr lang="en-US" sz="3300" b="1" dirty="0">
                <a:solidFill>
                  <a:srgbClr val="0000FF"/>
                </a:solidFill>
              </a:rPr>
              <a:t> vi </a:t>
            </a:r>
            <a:r>
              <a:rPr lang="en-US" sz="3300" b="1" dirty="0" err="1">
                <a:solidFill>
                  <a:srgbClr val="0000FF"/>
                </a:solidFill>
              </a:rPr>
              <a:t>phạm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chế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ở </a:t>
            </a:r>
            <a:r>
              <a:rPr lang="en-US" sz="3300" b="1" dirty="0" err="1">
                <a:solidFill>
                  <a:srgbClr val="0000FF"/>
                </a:solidFill>
              </a:rPr>
              <a:t>mức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khiển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trách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hoặc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cảnh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mang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vật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dụng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trái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phép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theo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tại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Điều</a:t>
            </a:r>
            <a:r>
              <a:rPr lang="en-US" sz="3300" b="1" dirty="0">
                <a:solidFill>
                  <a:srgbClr val="0000FF"/>
                </a:solidFill>
              </a:rPr>
              <a:t> 14 </a:t>
            </a:r>
            <a:r>
              <a:rPr lang="en-US" sz="3300" b="1" dirty="0" err="1">
                <a:solidFill>
                  <a:srgbClr val="0000FF"/>
                </a:solidFill>
              </a:rPr>
              <a:t>Quy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chế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này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đưa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đề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ra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ngoài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hoặc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nhận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giải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từ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ngoài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viết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vẽ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tờ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giấy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làm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của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mình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những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nội</a:t>
            </a:r>
            <a:r>
              <a:rPr lang="en-US" sz="3300" b="1" dirty="0">
                <a:solidFill>
                  <a:srgbClr val="0000FF"/>
                </a:solidFill>
              </a:rPr>
              <a:t> dung </a:t>
            </a:r>
            <a:r>
              <a:rPr lang="en-US" sz="3300" b="1" dirty="0" err="1">
                <a:solidFill>
                  <a:srgbClr val="0000FF"/>
                </a:solidFill>
              </a:rPr>
              <a:t>không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liên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quan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đến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;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hành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động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gây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gổ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đe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dọa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những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người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trách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nhiệm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hay </a:t>
            </a:r>
            <a:r>
              <a:rPr lang="en-US" sz="3300" b="1" dirty="0" err="1">
                <a:solidFill>
                  <a:srgbClr val="0000FF"/>
                </a:solidFill>
              </a:rPr>
              <a:t>đe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dọa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khác</a:t>
            </a:r>
            <a:r>
              <a:rPr lang="en-US" sz="3300" b="1" dirty="0">
                <a:solidFill>
                  <a:srgbClr val="0000FF"/>
                </a:solidFill>
              </a:rPr>
              <a:t>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61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0000FF"/>
                </a:solidFill>
              </a:rPr>
              <a:t>b) CBCT </a:t>
            </a:r>
            <a:r>
              <a:rPr lang="en-US" sz="3300" b="1" dirty="0" err="1">
                <a:solidFill>
                  <a:srgbClr val="0000FF"/>
                </a:solidFill>
              </a:rPr>
              <a:t>lập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biên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bản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thu</a:t>
            </a:r>
            <a:r>
              <a:rPr lang="en-US" sz="3300" b="1" dirty="0">
                <a:solidFill>
                  <a:srgbClr val="0000FF"/>
                </a:solidFill>
              </a:rPr>
              <a:t> tang </a:t>
            </a:r>
            <a:r>
              <a:rPr lang="en-US" sz="3300" b="1" dirty="0" err="1">
                <a:solidFill>
                  <a:srgbClr val="0000FF"/>
                </a:solidFill>
              </a:rPr>
              <a:t>vật</a:t>
            </a:r>
            <a:r>
              <a:rPr lang="en-US" sz="3300" b="1" dirty="0">
                <a:solidFill>
                  <a:srgbClr val="0000FF"/>
                </a:solidFill>
              </a:rPr>
              <a:t> (</a:t>
            </a:r>
            <a:r>
              <a:rPr lang="en-US" sz="3300" b="1" dirty="0" err="1">
                <a:solidFill>
                  <a:srgbClr val="0000FF"/>
                </a:solidFill>
              </a:rPr>
              <a:t>nếu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) </a:t>
            </a:r>
            <a:r>
              <a:rPr lang="en-US" sz="3300" b="1" dirty="0" err="1">
                <a:solidFill>
                  <a:srgbClr val="0000FF"/>
                </a:solidFill>
              </a:rPr>
              <a:t>và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Trưởng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Điểm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thức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Nếu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Trưởng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Điểm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không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nhất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thì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Trưởng</a:t>
            </a:r>
            <a:r>
              <a:rPr lang="en-US" sz="3300" b="1" dirty="0">
                <a:solidFill>
                  <a:srgbClr val="0000FF"/>
                </a:solidFill>
              </a:rPr>
              <a:t> ban </a:t>
            </a:r>
            <a:r>
              <a:rPr lang="en-US" sz="3300" b="1" dirty="0" err="1">
                <a:solidFill>
                  <a:srgbClr val="0000FF"/>
                </a:solidFill>
              </a:rPr>
              <a:t>Coi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phải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nộp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đề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, </a:t>
            </a:r>
            <a:r>
              <a:rPr lang="en-US" sz="3300" b="1" dirty="0" err="1">
                <a:solidFill>
                  <a:srgbClr val="0000FF"/>
                </a:solidFill>
              </a:rPr>
              <a:t>giấy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nháp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cho</a:t>
            </a:r>
            <a:r>
              <a:rPr lang="en-US" sz="3300" b="1" dirty="0">
                <a:solidFill>
                  <a:srgbClr val="0000FF"/>
                </a:solidFill>
              </a:rPr>
              <a:t> CBCT </a:t>
            </a:r>
            <a:r>
              <a:rPr lang="en-US" sz="3300" b="1" dirty="0" err="1">
                <a:solidFill>
                  <a:srgbClr val="0000FF"/>
                </a:solidFill>
              </a:rPr>
              <a:t>và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ra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khỏi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phòng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ngay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quyết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định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được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ra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khỏi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vực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hết</a:t>
            </a:r>
            <a:r>
              <a:rPr lang="en-US" sz="3300" b="1" dirty="0">
                <a:solidFill>
                  <a:srgbClr val="0000FF"/>
                </a:solidFill>
              </a:rPr>
              <a:t> 2/3 (</a:t>
            </a:r>
            <a:r>
              <a:rPr lang="en-US" sz="3300" b="1" dirty="0" err="1">
                <a:solidFill>
                  <a:srgbClr val="0000FF"/>
                </a:solidFill>
              </a:rPr>
              <a:t>hai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phần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ba</a:t>
            </a:r>
            <a:r>
              <a:rPr lang="en-US" sz="3300" b="1" dirty="0">
                <a:solidFill>
                  <a:srgbClr val="0000FF"/>
                </a:solidFill>
              </a:rPr>
              <a:t>) </a:t>
            </a:r>
            <a:r>
              <a:rPr lang="en-US" sz="3300" b="1" dirty="0" err="1">
                <a:solidFill>
                  <a:srgbClr val="0000FF"/>
                </a:solidFill>
              </a:rPr>
              <a:t>thời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gian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làm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tự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luận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và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sau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giờ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làm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trắc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nghiệm</a:t>
            </a:r>
            <a:r>
              <a:rPr lang="en-US" sz="3300" b="1" dirty="0">
                <a:solidFill>
                  <a:srgbClr val="0000FF"/>
                </a:solidFill>
              </a:rPr>
              <a:t>. </a:t>
            </a:r>
            <a:r>
              <a:rPr lang="en-US" sz="3300" b="1" dirty="0" err="1">
                <a:solidFill>
                  <a:srgbClr val="0000FF"/>
                </a:solidFill>
              </a:rPr>
              <a:t>Thí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sinh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đình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chỉ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nào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sẽ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bị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hủy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kết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quả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toàn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bộ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các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bài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trong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kỳ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thi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năm</a:t>
            </a:r>
            <a:r>
              <a:rPr lang="en-US" sz="3300" b="1" dirty="0">
                <a:solidFill>
                  <a:srgbClr val="0000FF"/>
                </a:solidFill>
              </a:rPr>
              <a:t> </a:t>
            </a:r>
            <a:r>
              <a:rPr lang="en-US" sz="3300" b="1" dirty="0" err="1">
                <a:solidFill>
                  <a:srgbClr val="0000FF"/>
                </a:solidFill>
              </a:rPr>
              <a:t>đó</a:t>
            </a:r>
            <a:r>
              <a:rPr lang="en-US" sz="33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6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60399" y="3230564"/>
            <a:ext cx="10697028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THÍ SINH LÀM THỦ TỤC DỰ THI, ĐÍNH CHÍNH SAI SÓT THÔNG TIN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03598" y="705078"/>
            <a:ext cx="5210629" cy="2235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PHẦN 1.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70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4. </a:t>
            </a:r>
            <a:r>
              <a:rPr lang="en-US" sz="3600" b="1" dirty="0" err="1" smtClean="0">
                <a:solidFill>
                  <a:srgbClr val="0000FF"/>
                </a:solidFill>
              </a:rPr>
              <a:t>Trừ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điểm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endParaRPr lang="en-US" sz="3600" b="1" dirty="0" smtClean="0">
              <a:solidFill>
                <a:srgbClr val="0000FF"/>
              </a:solidFill>
            </a:endParaRPr>
          </a:p>
          <a:p>
            <a:r>
              <a:rPr lang="en-US" sz="3600" b="1" dirty="0" smtClean="0">
                <a:solidFill>
                  <a:srgbClr val="0000FF"/>
                </a:solidFill>
              </a:rPr>
              <a:t>a) </a:t>
            </a:r>
            <a:r>
              <a:rPr lang="en-US" sz="3600" b="1" dirty="0" err="1" smtClean="0">
                <a:solidFill>
                  <a:srgbClr val="0000FF"/>
                </a:solidFill>
              </a:rPr>
              <a:t>Thí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sinh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khiển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trách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khi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nào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sẽ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trừ</a:t>
            </a:r>
            <a:r>
              <a:rPr lang="en-US" sz="3600" b="1" dirty="0" smtClean="0">
                <a:solidFill>
                  <a:srgbClr val="0000FF"/>
                </a:solidFill>
              </a:rPr>
              <a:t> 25% </a:t>
            </a:r>
            <a:r>
              <a:rPr lang="en-US" sz="3600" b="1" dirty="0" err="1" smtClean="0">
                <a:solidFill>
                  <a:srgbClr val="0000FF"/>
                </a:solidFill>
              </a:rPr>
              <a:t>tổng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điểm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của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đó</a:t>
            </a:r>
            <a:r>
              <a:rPr lang="en-US" sz="3600" b="1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3600" b="1" dirty="0" smtClean="0">
                <a:solidFill>
                  <a:srgbClr val="0000FF"/>
                </a:solidFill>
              </a:rPr>
              <a:t>b) </a:t>
            </a:r>
            <a:r>
              <a:rPr lang="en-US" sz="3600" b="1" dirty="0" err="1" smtClean="0">
                <a:solidFill>
                  <a:srgbClr val="0000FF"/>
                </a:solidFill>
              </a:rPr>
              <a:t>Thí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sinh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cảnh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cáo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khi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nào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sẽ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trừ</a:t>
            </a:r>
            <a:r>
              <a:rPr lang="en-US" sz="3600" b="1" dirty="0" smtClean="0">
                <a:solidFill>
                  <a:srgbClr val="0000FF"/>
                </a:solidFill>
              </a:rPr>
              <a:t> 50% </a:t>
            </a:r>
            <a:r>
              <a:rPr lang="en-US" sz="3600" b="1" dirty="0" err="1" smtClean="0">
                <a:solidFill>
                  <a:srgbClr val="0000FF"/>
                </a:solidFill>
              </a:rPr>
              <a:t>tổng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điểm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của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đó</a:t>
            </a:r>
            <a:r>
              <a:rPr lang="en-US" sz="3600" b="1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3600" b="1" dirty="0" smtClean="0">
                <a:solidFill>
                  <a:srgbClr val="0000FF"/>
                </a:solidFill>
              </a:rPr>
              <a:t>c) </a:t>
            </a:r>
            <a:r>
              <a:rPr lang="en-US" sz="3600" b="1" dirty="0" err="1" smtClean="0">
                <a:solidFill>
                  <a:srgbClr val="0000FF"/>
                </a:solidFill>
              </a:rPr>
              <a:t>Những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có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đánh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dấu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phát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hiện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khi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chấm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sẽ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bị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trừ</a:t>
            </a:r>
            <a:r>
              <a:rPr lang="en-US" sz="3600" b="1" dirty="0" smtClean="0">
                <a:solidFill>
                  <a:srgbClr val="0000FF"/>
                </a:solidFill>
              </a:rPr>
              <a:t> 50% </a:t>
            </a:r>
            <a:r>
              <a:rPr lang="en-US" sz="3600" b="1" dirty="0" err="1" smtClean="0">
                <a:solidFill>
                  <a:srgbClr val="0000FF"/>
                </a:solidFill>
              </a:rPr>
              <a:t>điểm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toàn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</a:rPr>
              <a:t>;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53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2" y="1884135"/>
            <a:ext cx="120468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d) Cho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0 (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):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từ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liệu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mang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phép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phòng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hai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trở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một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chữ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viết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hai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trở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lên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những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phần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viết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nháp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đúng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đ)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chỉ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0 (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)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tiếp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tục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tiếp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e) </a:t>
            </a:r>
            <a:r>
              <a:rPr lang="en-US" sz="3600" b="1" dirty="0" err="1">
                <a:solidFill>
                  <a:srgbClr val="0000FF"/>
                </a:solidFill>
              </a:rPr>
              <a:t>Việc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trừ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nêu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c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d </a:t>
            </a:r>
            <a:r>
              <a:rPr lang="en-US" sz="3600" b="1" dirty="0" err="1">
                <a:solidFill>
                  <a:srgbClr val="0000FF"/>
                </a:solidFill>
              </a:rPr>
              <a:t>khoản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này</a:t>
            </a:r>
            <a:r>
              <a:rPr lang="en-US" sz="3600" b="1" dirty="0">
                <a:solidFill>
                  <a:srgbClr val="0000FF"/>
                </a:solidFill>
              </a:rPr>
              <a:t> do </a:t>
            </a:r>
            <a:r>
              <a:rPr lang="en-US" sz="3600" b="1" dirty="0" err="1">
                <a:solidFill>
                  <a:srgbClr val="0000FF"/>
                </a:solidFill>
              </a:rPr>
              <a:t>Trưởng</a:t>
            </a:r>
            <a:r>
              <a:rPr lang="en-US" sz="3600" b="1" dirty="0">
                <a:solidFill>
                  <a:srgbClr val="0000FF"/>
                </a:solidFill>
              </a:rPr>
              <a:t> ban </a:t>
            </a:r>
            <a:r>
              <a:rPr lang="en-US" sz="3600" b="1" dirty="0" err="1">
                <a:solidFill>
                  <a:srgbClr val="0000FF"/>
                </a:solidFill>
              </a:rPr>
              <a:t>Chấm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cứ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bằng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Trưởng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môn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chấm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luận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83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2" y="1884135"/>
            <a:ext cx="12046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5. </a:t>
            </a:r>
            <a:r>
              <a:rPr lang="en-US" sz="3600" b="1" dirty="0" err="1">
                <a:solidFill>
                  <a:srgbClr val="0000FF"/>
                </a:solidFill>
              </a:rPr>
              <a:t>Hủy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bỏ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hai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trở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bị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0 (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) do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lỗi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điểm</a:t>
            </a:r>
            <a:r>
              <a:rPr lang="en-US" sz="3600" b="1" dirty="0">
                <a:solidFill>
                  <a:srgbClr val="0000FF"/>
                </a:solidFill>
              </a:rPr>
              <a:t> d </a:t>
            </a:r>
            <a:r>
              <a:rPr lang="en-US" sz="3600" b="1" dirty="0" err="1">
                <a:solidFill>
                  <a:srgbClr val="0000FF"/>
                </a:solidFill>
              </a:rPr>
              <a:t>khoản</a:t>
            </a:r>
            <a:r>
              <a:rPr lang="en-US" sz="3600" b="1" dirty="0">
                <a:solidFill>
                  <a:srgbClr val="0000FF"/>
                </a:solidFill>
              </a:rPr>
              <a:t> 4 </a:t>
            </a:r>
            <a:r>
              <a:rPr lang="en-US" sz="3600" b="1" dirty="0" err="1">
                <a:solidFill>
                  <a:srgbClr val="0000FF"/>
                </a:solidFill>
              </a:rPr>
              <a:t>Điều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này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viết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vẽ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tờ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nội</a:t>
            </a:r>
            <a:r>
              <a:rPr lang="en-US" sz="3600" b="1" dirty="0">
                <a:solidFill>
                  <a:srgbClr val="0000FF"/>
                </a:solidFill>
              </a:rPr>
              <a:t> dung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liên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quan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đến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để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thay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hoặc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thay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dưới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mọi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thức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sửa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chữa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thêm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bớt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sau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nộp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dùng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người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để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nộp</a:t>
            </a:r>
            <a:r>
              <a:rPr lang="en-US" sz="3600" b="1" dirty="0">
                <a:solidFill>
                  <a:srgbClr val="0000FF"/>
                </a:solidFill>
              </a:rPr>
              <a:t>. </a:t>
            </a:r>
            <a:r>
              <a:rPr lang="en-US" sz="3600" b="1" dirty="0" err="1">
                <a:solidFill>
                  <a:srgbClr val="0000FF"/>
                </a:solidFill>
              </a:rPr>
              <a:t>Căn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cứ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bằng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Chủ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tịch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Hội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đồng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Giám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đốc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sở</a:t>
            </a:r>
            <a:r>
              <a:rPr lang="en-US" sz="3600" b="1" dirty="0">
                <a:solidFill>
                  <a:srgbClr val="0000FF"/>
                </a:solidFill>
              </a:rPr>
              <a:t> GDĐT </a:t>
            </a:r>
            <a:r>
              <a:rPr lang="en-US" sz="3600" b="1" dirty="0" err="1">
                <a:solidFill>
                  <a:srgbClr val="0000FF"/>
                </a:solidFill>
              </a:rPr>
              <a:t>ra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hủy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bỏ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kết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9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2" y="1884135"/>
            <a:ext cx="120468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0000FF"/>
                </a:solidFill>
              </a:rPr>
              <a:t>6. </a:t>
            </a:r>
            <a:r>
              <a:rPr lang="en-US" sz="3400" b="1" dirty="0" err="1">
                <a:solidFill>
                  <a:srgbClr val="0000FF"/>
                </a:solidFill>
              </a:rPr>
              <a:t>Hủy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kết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quả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và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lập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hồ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gửi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quan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có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thẩm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quyền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xem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xét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xử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lý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theo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định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của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pháp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luật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đối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với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những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sinh</a:t>
            </a:r>
            <a:r>
              <a:rPr lang="en-US" sz="3400" b="1" dirty="0">
                <a:solidFill>
                  <a:srgbClr val="0000FF"/>
                </a:solidFill>
              </a:rPr>
              <a:t> vi </a:t>
            </a:r>
            <a:r>
              <a:rPr lang="en-US" sz="3400" b="1" dirty="0" err="1">
                <a:solidFill>
                  <a:srgbClr val="0000FF"/>
                </a:solidFill>
              </a:rPr>
              <a:t>phạm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một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trong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các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lỗi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sau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đây</a:t>
            </a:r>
            <a:r>
              <a:rPr lang="en-US" sz="34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a) </a:t>
            </a:r>
            <a:r>
              <a:rPr lang="en-US" sz="3400" b="1" dirty="0" err="1">
                <a:solidFill>
                  <a:srgbClr val="0000FF"/>
                </a:solidFill>
              </a:rPr>
              <a:t>Giả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mạo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hồ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để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hưởng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chế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độ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ưu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tiên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khuyến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khích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b) </a:t>
            </a:r>
            <a:r>
              <a:rPr lang="en-US" sz="3400" b="1" dirty="0" err="1">
                <a:solidFill>
                  <a:srgbClr val="0000FF"/>
                </a:solidFill>
              </a:rPr>
              <a:t>Sử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dụng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văn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bằng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chứng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chỉ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không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hợp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pháp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c) </a:t>
            </a:r>
            <a:r>
              <a:rPr lang="en-US" sz="3400" b="1" dirty="0" err="1">
                <a:solidFill>
                  <a:srgbClr val="0000FF"/>
                </a:solidFill>
              </a:rPr>
              <a:t>Để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người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khác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dự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thay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làm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bài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thay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dưới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mọi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hình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thức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d) </a:t>
            </a:r>
            <a:r>
              <a:rPr lang="en-US" sz="3400" b="1" dirty="0" err="1">
                <a:solidFill>
                  <a:srgbClr val="0000FF"/>
                </a:solidFill>
              </a:rPr>
              <a:t>Có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hành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động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gây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rối</a:t>
            </a:r>
            <a:r>
              <a:rPr lang="en-US" sz="3400" b="1" dirty="0">
                <a:solidFill>
                  <a:srgbClr val="0000FF"/>
                </a:solidFill>
              </a:rPr>
              <a:t>, </a:t>
            </a:r>
            <a:r>
              <a:rPr lang="en-US" sz="3400" b="1" dirty="0" err="1">
                <a:solidFill>
                  <a:srgbClr val="0000FF"/>
                </a:solidFill>
              </a:rPr>
              <a:t>phá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hoại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kỳ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; </a:t>
            </a:r>
            <a:r>
              <a:rPr lang="en-US" sz="3400" b="1" dirty="0" err="1">
                <a:solidFill>
                  <a:srgbClr val="0000FF"/>
                </a:solidFill>
              </a:rPr>
              <a:t>hành</a:t>
            </a:r>
            <a:r>
              <a:rPr lang="en-US" sz="3400" b="1" dirty="0">
                <a:solidFill>
                  <a:srgbClr val="0000FF"/>
                </a:solidFill>
              </a:rPr>
              <a:t> hung </a:t>
            </a:r>
            <a:r>
              <a:rPr lang="en-US" sz="3400" b="1" dirty="0" err="1">
                <a:solidFill>
                  <a:srgbClr val="0000FF"/>
                </a:solidFill>
              </a:rPr>
              <a:t>những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người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tham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gia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công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tác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tổ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chức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hoặc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sinh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khác</a:t>
            </a:r>
            <a:r>
              <a:rPr lang="en-US" sz="3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400" b="1" dirty="0">
                <a:solidFill>
                  <a:srgbClr val="0000FF"/>
                </a:solidFill>
              </a:rPr>
              <a:t>đ) </a:t>
            </a:r>
            <a:r>
              <a:rPr lang="en-US" sz="3400" b="1" dirty="0" err="1">
                <a:solidFill>
                  <a:srgbClr val="0000FF"/>
                </a:solidFill>
              </a:rPr>
              <a:t>Sử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dụng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Giấy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chứng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nhận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kết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quả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thi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không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hợp</a:t>
            </a:r>
            <a:r>
              <a:rPr lang="en-US" sz="3400" b="1" dirty="0">
                <a:solidFill>
                  <a:srgbClr val="0000FF"/>
                </a:solidFill>
              </a:rPr>
              <a:t> </a:t>
            </a:r>
            <a:r>
              <a:rPr lang="en-US" sz="3400" b="1" dirty="0" err="1">
                <a:solidFill>
                  <a:srgbClr val="0000FF"/>
                </a:solidFill>
              </a:rPr>
              <a:t>pháp</a:t>
            </a:r>
            <a:r>
              <a:rPr lang="en-US" sz="34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07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1862636" y="295327"/>
            <a:ext cx="1001245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54. </a:t>
            </a:r>
            <a:r>
              <a:rPr lang="en-US" sz="4400" b="1" dirty="0" err="1" smtClean="0"/>
              <a:t>Xử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vi </a:t>
            </a:r>
            <a:r>
              <a:rPr lang="en-US" sz="4400" b="1" dirty="0" err="1" smtClean="0"/>
              <a:t>phạm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quy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chế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thi</a:t>
            </a:r>
            <a:endParaRPr lang="en-US" sz="4400" b="1" dirty="0" smtClean="0"/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2180712"/>
            <a:ext cx="120468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7.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dấu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hiệu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thì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cơ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quan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giáo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dục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lập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hồ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sơ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gửi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cơ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quan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thẩm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quyền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xem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xét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cứu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trách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nhiệm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; </a:t>
            </a:r>
            <a:r>
              <a:rPr lang="en-US" sz="3600" b="1" dirty="0" err="1">
                <a:solidFill>
                  <a:srgbClr val="0000FF"/>
                </a:solidFill>
              </a:rPr>
              <a:t>đối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với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trường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hợp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khác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tuỳ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tính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chất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độ</a:t>
            </a:r>
            <a:r>
              <a:rPr lang="en-US" sz="3600" b="1" dirty="0">
                <a:solidFill>
                  <a:srgbClr val="0000FF"/>
                </a:solidFill>
              </a:rPr>
              <a:t> vi </a:t>
            </a:r>
            <a:r>
              <a:rPr lang="en-US" sz="3600" b="1" dirty="0" err="1">
                <a:solidFill>
                  <a:srgbClr val="0000FF"/>
                </a:solidFill>
              </a:rPr>
              <a:t>phạm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kỷ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luật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hình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thức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đã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Điều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này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17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2884" y="2378528"/>
            <a:ext cx="10697028" cy="13646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0C0"/>
                </a:solidFill>
              </a:rPr>
              <a:t>LỊCH THI VÀO LỚP 10 THPT</a:t>
            </a:r>
          </a:p>
        </p:txBody>
      </p:sp>
      <p:sp>
        <p:nvSpPr>
          <p:cNvPr id="5" name="Oval 4"/>
          <p:cNvSpPr/>
          <p:nvPr/>
        </p:nvSpPr>
        <p:spPr>
          <a:xfrm>
            <a:off x="3287484" y="109421"/>
            <a:ext cx="5210629" cy="160507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PHẦN 3.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28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93268" y="-327478"/>
            <a:ext cx="10697028" cy="1133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70C0"/>
                </a:solidFill>
              </a:rPr>
              <a:t>LỊCH THI VÀO LỚP 10 THPT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000" t="12222" r="16563" b="29166"/>
          <a:stretch/>
        </p:blipFill>
        <p:spPr>
          <a:xfrm>
            <a:off x="1314449" y="1034424"/>
            <a:ext cx="10619067" cy="5518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52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93268" y="-327478"/>
            <a:ext cx="10697028" cy="1133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70C0"/>
                </a:solidFill>
              </a:rPr>
              <a:t>LỊCH THI VÀO LỚP 10 THPT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5781" t="16667" r="21875" b="21111"/>
          <a:stretch/>
        </p:blipFill>
        <p:spPr>
          <a:xfrm>
            <a:off x="1483768" y="646786"/>
            <a:ext cx="9317582" cy="6230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61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31318" y="3007178"/>
            <a:ext cx="10697028" cy="13646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0070C0"/>
                </a:solidFill>
              </a:rPr>
              <a:t>MỘT SỐ LƯU Ý TỚI HỌC SINH VÀ CHA MẸ HỌC SINH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41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143" y="2032906"/>
            <a:ext cx="12046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</a:rPr>
              <a:t>Thí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diện</a:t>
            </a:r>
            <a:r>
              <a:rPr lang="en-US" sz="3200" b="1" dirty="0" smtClean="0">
                <a:solidFill>
                  <a:srgbClr val="0000FF"/>
                </a:solidFill>
              </a:rPr>
              <a:t> F0, F1, F2 (</a:t>
            </a:r>
            <a:r>
              <a:rPr lang="en-US" sz="3200" b="1" dirty="0" err="1" smtClean="0">
                <a:solidFill>
                  <a:srgbClr val="0000FF"/>
                </a:solidFill>
              </a:rPr>
              <a:t>còn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thời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gian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phải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cách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quy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định</a:t>
            </a:r>
            <a:r>
              <a:rPr lang="en-US" sz="3200" b="1" dirty="0" smtClean="0">
                <a:solidFill>
                  <a:srgbClr val="0000FF"/>
                </a:solidFill>
              </a:rPr>
              <a:t>)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vực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bị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phong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tỏa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tham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dự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</a:rPr>
              <a:t>Nghiêm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túc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chấp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những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quy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định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về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phòng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chống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dịch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Trung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ương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Thành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phố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Kỳ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hiện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nghiêm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quy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tắc</a:t>
            </a:r>
            <a:r>
              <a:rPr lang="en-US" sz="3200" b="1" dirty="0" smtClean="0">
                <a:solidFill>
                  <a:srgbClr val="0000FF"/>
                </a:solidFill>
              </a:rPr>
              <a:t> “5K” </a:t>
            </a:r>
            <a:r>
              <a:rPr lang="en-US" sz="3200" b="1" dirty="0" err="1" smtClean="0">
                <a:solidFill>
                  <a:srgbClr val="0000FF"/>
                </a:solidFill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Bộ</a:t>
            </a:r>
            <a:r>
              <a:rPr lang="en-US" sz="3200" b="1" dirty="0" smtClean="0">
                <a:solidFill>
                  <a:srgbClr val="0000FF"/>
                </a:solidFill>
              </a:rPr>
              <a:t> Y </a:t>
            </a:r>
            <a:r>
              <a:rPr lang="en-US" sz="3200" b="1" dirty="0" err="1" smtClean="0">
                <a:solidFill>
                  <a:srgbClr val="0000FF"/>
                </a:solidFill>
              </a:rPr>
              <a:t>tế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đeo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khẩu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trang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đến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trên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đường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về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nơi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tập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trung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</a:rPr>
              <a:t>Trước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phòng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phải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gỡ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khẩu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trang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để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bộ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coi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kiểm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tra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đó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đeo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khẩu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trang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phòng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suốt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thời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gian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làm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</a:rPr>
              <a:t>Chấp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việc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thân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nhiệt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trước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3862886" y="626238"/>
            <a:ext cx="5338264" cy="816372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ĐỐI VỚI THÍ SINH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4536" y="1053474"/>
            <a:ext cx="2000250" cy="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2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31318" y="2824164"/>
            <a:ext cx="10697028" cy="23876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THÍ SINH NGHE PHỔ BIẾN </a:t>
            </a:r>
            <a:br>
              <a:rPr lang="en-US" sz="7200" b="1" dirty="0" smtClean="0">
                <a:solidFill>
                  <a:srgbClr val="0070C0"/>
                </a:solidFill>
              </a:rPr>
            </a:br>
            <a:r>
              <a:rPr lang="en-US" sz="7200" b="1" dirty="0" smtClean="0">
                <a:solidFill>
                  <a:srgbClr val="0070C0"/>
                </a:solidFill>
              </a:rPr>
              <a:t>QUY CHẾ THI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87484" y="109421"/>
            <a:ext cx="5210629" cy="22352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PHẦN 2.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292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40378"/>
            <a:ext cx="123897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</a:rPr>
              <a:t>Rửa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tay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nước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sạch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xà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phòng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hoặc</a:t>
            </a:r>
            <a:r>
              <a:rPr lang="en-US" sz="3200" b="1" dirty="0" smtClean="0">
                <a:solidFill>
                  <a:srgbClr val="0000FF"/>
                </a:solidFill>
              </a:rPr>
              <a:t> dung </a:t>
            </a:r>
            <a:r>
              <a:rPr lang="en-US" sz="3200" b="1" dirty="0" err="1" smtClean="0">
                <a:solidFill>
                  <a:srgbClr val="0000FF"/>
                </a:solidFill>
              </a:rPr>
              <a:t>dịch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sát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khuẩn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tay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nhanh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trước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phòng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</a:rPr>
              <a:t>Che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mũi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miệng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ho </a:t>
            </a:r>
            <a:r>
              <a:rPr lang="en-US" sz="3200" b="1" dirty="0" err="1" smtClean="0">
                <a:solidFill>
                  <a:srgbClr val="0000FF"/>
                </a:solidFill>
              </a:rPr>
              <a:t>hoặc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hắt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hơi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khăn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giấy</a:t>
            </a:r>
            <a:r>
              <a:rPr lang="en-US" sz="3200" b="1" dirty="0" smtClean="0">
                <a:solidFill>
                  <a:srgbClr val="0000FF"/>
                </a:solidFill>
              </a:rPr>
              <a:t>/</a:t>
            </a:r>
            <a:r>
              <a:rPr lang="en-US" sz="3200" b="1" dirty="0" err="1" smtClean="0">
                <a:solidFill>
                  <a:srgbClr val="0000FF"/>
                </a:solidFill>
              </a:rPr>
              <a:t>vải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hoặc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khủyu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tay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áo</a:t>
            </a:r>
            <a:r>
              <a:rPr lang="en-US" sz="3200" b="1" dirty="0" smtClean="0">
                <a:solidFill>
                  <a:srgbClr val="0000FF"/>
                </a:solidFill>
              </a:rPr>
              <a:t>;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khạc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nhổ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bừa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bãi</a:t>
            </a:r>
            <a:r>
              <a:rPr lang="en-US" sz="3200" b="1" dirty="0" smtClean="0">
                <a:solidFill>
                  <a:srgbClr val="0000FF"/>
                </a:solidFill>
              </a:rPr>
              <a:t>; </a:t>
            </a:r>
            <a:r>
              <a:rPr lang="en-US" sz="3200" b="1" dirty="0" err="1" smtClean="0">
                <a:solidFill>
                  <a:srgbClr val="0000FF"/>
                </a:solidFill>
              </a:rPr>
              <a:t>Bỏ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rác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khẩu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trang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đã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qua </a:t>
            </a:r>
            <a:r>
              <a:rPr lang="en-US" sz="3200" b="1" dirty="0" err="1" smtClean="0">
                <a:solidFill>
                  <a:srgbClr val="0000FF"/>
                </a:solidFill>
              </a:rPr>
              <a:t>sử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dụng</a:t>
            </a:r>
            <a:r>
              <a:rPr lang="en-US" sz="3200" b="1" dirty="0" smtClean="0">
                <a:solidFill>
                  <a:srgbClr val="0000FF"/>
                </a:solidFill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</a:rPr>
              <a:t>nếu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</a:rPr>
              <a:t>) </a:t>
            </a:r>
            <a:r>
              <a:rPr lang="en-US" sz="3200" b="1" dirty="0" err="1" smtClean="0">
                <a:solidFill>
                  <a:srgbClr val="0000FF"/>
                </a:solidFill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thùng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rác</a:t>
            </a:r>
            <a:r>
              <a:rPr lang="en-US" sz="3200" b="1" dirty="0" smtClean="0">
                <a:solidFill>
                  <a:srgbClr val="0000FF"/>
                </a:solidFill>
              </a:rPr>
              <a:t> ở </a:t>
            </a:r>
            <a:r>
              <a:rPr lang="en-US" sz="3200" b="1" dirty="0" err="1" smtClean="0">
                <a:solidFill>
                  <a:srgbClr val="0000FF"/>
                </a:solidFill>
              </a:rPr>
              <a:t>nơi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quy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định</a:t>
            </a:r>
            <a:r>
              <a:rPr lang="en-US" sz="3200" b="1" dirty="0" smtClean="0">
                <a:solidFill>
                  <a:srgbClr val="0000FF"/>
                </a:solidFill>
              </a:rPr>
              <a:t>; </a:t>
            </a:r>
            <a:r>
              <a:rPr lang="en-US" sz="3200" b="1" dirty="0" err="1" smtClean="0">
                <a:solidFill>
                  <a:srgbClr val="0000FF"/>
                </a:solidFill>
              </a:rPr>
              <a:t>khuyến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khích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dụng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bình</a:t>
            </a:r>
            <a:r>
              <a:rPr lang="en-US" sz="3200" b="1" dirty="0" smtClean="0">
                <a:solidFill>
                  <a:srgbClr val="0000FF"/>
                </a:solidFill>
              </a:rPr>
              <a:t>/chai </a:t>
            </a:r>
            <a:r>
              <a:rPr lang="en-US" sz="3200" b="1" dirty="0" err="1" smtClean="0">
                <a:solidFill>
                  <a:srgbClr val="0000FF"/>
                </a:solidFill>
              </a:rPr>
              <a:t>nước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uống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riêng</a:t>
            </a:r>
            <a:r>
              <a:rPr lang="en-US" sz="3200" b="1" dirty="0" smtClean="0">
                <a:solidFill>
                  <a:srgbClr val="0000FF"/>
                </a:solidFill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</a:rPr>
              <a:t>bình</a:t>
            </a:r>
            <a:r>
              <a:rPr lang="en-US" sz="3200" b="1" dirty="0">
                <a:solidFill>
                  <a:srgbClr val="0000FF"/>
                </a:solidFill>
              </a:rPr>
              <a:t>/</a:t>
            </a:r>
            <a:r>
              <a:rPr lang="en-US" sz="3200" b="1" dirty="0" smtClean="0">
                <a:solidFill>
                  <a:srgbClr val="0000FF"/>
                </a:solidFill>
              </a:rPr>
              <a:t>chai </a:t>
            </a:r>
            <a:r>
              <a:rPr lang="en-US" sz="3200" b="1" dirty="0" err="1" smtClean="0">
                <a:solidFill>
                  <a:srgbClr val="0000FF"/>
                </a:solidFill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suốt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dán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nhãn</a:t>
            </a:r>
            <a:r>
              <a:rPr lang="en-US" sz="3200" b="1" dirty="0" smtClean="0">
                <a:solidFill>
                  <a:srgbClr val="0000FF"/>
                </a:solidFill>
              </a:rPr>
              <a:t>).</a:t>
            </a:r>
          </a:p>
          <a:p>
            <a:pPr marL="571500" indent="-571500"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</a:rPr>
              <a:t>Chủ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động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dõi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sức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khỏe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thân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nhiệt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hàng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ngày</a:t>
            </a:r>
            <a:r>
              <a:rPr 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dấu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hiệu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bất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thường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về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sức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khỏe</a:t>
            </a:r>
            <a:r>
              <a:rPr lang="en-US" sz="3200" b="1" dirty="0" smtClean="0">
                <a:solidFill>
                  <a:srgbClr val="0000FF"/>
                </a:solidFill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</a:rPr>
              <a:t>sốt</a:t>
            </a:r>
            <a:r>
              <a:rPr lang="en-US" sz="3200" b="1" dirty="0" smtClean="0">
                <a:solidFill>
                  <a:srgbClr val="0000FF"/>
                </a:solidFill>
              </a:rPr>
              <a:t>, ho, </a:t>
            </a:r>
            <a:r>
              <a:rPr lang="en-US" sz="3200" b="1" dirty="0" err="1" smtClean="0">
                <a:solidFill>
                  <a:srgbClr val="0000FF"/>
                </a:solidFill>
              </a:rPr>
              <a:t>khó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thở</a:t>
            </a:r>
            <a:r>
              <a:rPr lang="en-US" sz="3200" b="1" dirty="0" smtClean="0">
                <a:solidFill>
                  <a:srgbClr val="0000FF"/>
                </a:solidFill>
              </a:rPr>
              <a:t>…) </a:t>
            </a:r>
            <a:r>
              <a:rPr lang="en-US" sz="3200" b="1" dirty="0" err="1" smtClean="0">
                <a:solidFill>
                  <a:srgbClr val="0000FF"/>
                </a:solidFill>
              </a:rPr>
              <a:t>phải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báo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kịp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thời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trạm</a:t>
            </a:r>
            <a:r>
              <a:rPr lang="en-US" sz="3200" b="1" dirty="0" smtClean="0">
                <a:solidFill>
                  <a:srgbClr val="0000FF"/>
                </a:solidFill>
              </a:rPr>
              <a:t> y </a:t>
            </a:r>
            <a:r>
              <a:rPr lang="en-US" sz="3200" b="1" dirty="0" err="1" smtClean="0">
                <a:solidFill>
                  <a:srgbClr val="0000FF"/>
                </a:solidFill>
              </a:rPr>
              <a:t>tế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phường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nơi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cư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trú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để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hướng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dẫn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3862886" y="569088"/>
            <a:ext cx="5338264" cy="816372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ĐỐI VỚI THÍ SINH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536" y="996324"/>
            <a:ext cx="2000250" cy="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64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7149" y="1940378"/>
            <a:ext cx="1219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</a:rPr>
              <a:t>Nghiêm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chỉnh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chấp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quy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định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về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phòng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chống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dịch</a:t>
            </a:r>
            <a:r>
              <a:rPr lang="en-US" sz="3200" b="1" dirty="0" smtClean="0">
                <a:solidFill>
                  <a:srgbClr val="0000FF"/>
                </a:solidFill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tập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trung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tại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cổng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trường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vực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phụ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huynh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đến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 ĐỨNG CÁCH ĐIỂM THI TỐI THIỂU 50m, </a:t>
            </a:r>
            <a:r>
              <a:rPr lang="en-US" sz="3200" b="1" dirty="0" err="1" smtClean="0">
                <a:solidFill>
                  <a:srgbClr val="0000FF"/>
                </a:solidFill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đó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nhanh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chóng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rời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khỏi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vực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điểm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200" b="1" dirty="0" err="1" smtClean="0">
                <a:solidFill>
                  <a:srgbClr val="0000FF"/>
                </a:solidFill>
              </a:rPr>
              <a:t>Chuẩn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bị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đồ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dùng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nhân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như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khẩu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trang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bình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nước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uống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nhân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khăn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giấy</a:t>
            </a:r>
            <a:r>
              <a:rPr lang="en-US" sz="3200" b="1" dirty="0" smtClean="0">
                <a:solidFill>
                  <a:srgbClr val="0000FF"/>
                </a:solidFill>
              </a:rPr>
              <a:t>/</a:t>
            </a:r>
            <a:r>
              <a:rPr lang="en-US" sz="3200" b="1" dirty="0" err="1" smtClean="0">
                <a:solidFill>
                  <a:srgbClr val="0000FF"/>
                </a:solidFill>
              </a:rPr>
              <a:t>vải</a:t>
            </a:r>
            <a:r>
              <a:rPr lang="en-US" sz="3200" b="1" dirty="0" smtClean="0">
                <a:solidFill>
                  <a:srgbClr val="0000FF"/>
                </a:solidFill>
              </a:rPr>
              <a:t>. CHỦ ĐỘNG KHAI BÁO Y TẾ BẰNG QR CODE VÀ THEO DÕI THÂN NHIỆT, SỨC KHỎE CỦA THÍ SINH TRƯỚC KHI ĐẾN ĐIỂM THI.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3862886" y="569088"/>
            <a:ext cx="6786064" cy="816372"/>
          </a:xfrm>
          <a:prstGeom prst="round2Same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ĐỐI VỚI CHA MẸ HỌC SINH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536" y="996324"/>
            <a:ext cx="2000250" cy="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0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8277" y="1850007"/>
            <a:ext cx="11413082" cy="4133850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Các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Thầy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Cô</a:t>
            </a:r>
            <a:r>
              <a:rPr lang="en-US" sz="4400" b="1" dirty="0" smtClean="0">
                <a:solidFill>
                  <a:schemeClr val="bg1"/>
                </a:solidFill>
              </a:rPr>
              <a:t> tin </a:t>
            </a:r>
            <a:r>
              <a:rPr lang="en-US" sz="4400" b="1" dirty="0" err="1" smtClean="0">
                <a:solidFill>
                  <a:schemeClr val="bg1"/>
                </a:solidFill>
              </a:rPr>
              <a:t>tưởng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rằng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với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những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chuẩn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bị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rất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kỹ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trong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thời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gian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vừa</a:t>
            </a:r>
            <a:r>
              <a:rPr lang="en-US" sz="4400" b="1" dirty="0" smtClean="0">
                <a:solidFill>
                  <a:schemeClr val="bg1"/>
                </a:solidFill>
              </a:rPr>
              <a:t> qua, </a:t>
            </a:r>
            <a:r>
              <a:rPr lang="en-US" sz="4400" b="1" dirty="0" err="1" smtClean="0">
                <a:solidFill>
                  <a:schemeClr val="bg1"/>
                </a:solidFill>
              </a:rPr>
              <a:t>các</a:t>
            </a:r>
            <a:r>
              <a:rPr lang="en-US" sz="4400" b="1" dirty="0" smtClean="0">
                <a:solidFill>
                  <a:schemeClr val="bg1"/>
                </a:solidFill>
              </a:rPr>
              <a:t> con </a:t>
            </a:r>
            <a:r>
              <a:rPr lang="en-US" sz="4400" b="1" dirty="0" err="1" smtClean="0">
                <a:solidFill>
                  <a:schemeClr val="bg1"/>
                </a:solidFill>
              </a:rPr>
              <a:t>sẽ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có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một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kỳ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thi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thành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công</a:t>
            </a:r>
            <a:r>
              <a:rPr lang="en-US" sz="44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Chúc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các</a:t>
            </a:r>
            <a:r>
              <a:rPr lang="en-US" sz="4400" b="1" dirty="0" smtClean="0">
                <a:solidFill>
                  <a:schemeClr val="bg1"/>
                </a:solidFill>
              </a:rPr>
              <a:t> con </a:t>
            </a:r>
            <a:r>
              <a:rPr lang="en-US" sz="4400" b="1" dirty="0" err="1" smtClean="0">
                <a:solidFill>
                  <a:schemeClr val="bg1"/>
                </a:solidFill>
              </a:rPr>
              <a:t>có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sức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khỏe</a:t>
            </a:r>
            <a:r>
              <a:rPr lang="en-US" sz="4400" b="1" dirty="0" smtClean="0">
                <a:solidFill>
                  <a:schemeClr val="bg1"/>
                </a:solidFill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</a:rPr>
              <a:t>bình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tĩnh</a:t>
            </a:r>
            <a:r>
              <a:rPr lang="en-US" sz="4400" b="1" dirty="0" smtClean="0">
                <a:solidFill>
                  <a:schemeClr val="bg1"/>
                </a:solidFill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</a:rPr>
              <a:t>tự</a:t>
            </a:r>
            <a:r>
              <a:rPr lang="en-US" sz="4400" b="1" dirty="0" smtClean="0">
                <a:solidFill>
                  <a:schemeClr val="bg1"/>
                </a:solidFill>
              </a:rPr>
              <a:t> tin, </a:t>
            </a:r>
          </a:p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làm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bài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thi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tốt</a:t>
            </a:r>
            <a:r>
              <a:rPr lang="en-US" sz="4400" b="1" dirty="0" smtClean="0">
                <a:solidFill>
                  <a:schemeClr val="bg1"/>
                </a:solidFill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</a:rPr>
              <a:t>đạt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kết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quả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cao</a:t>
            </a:r>
            <a:r>
              <a:rPr lang="en-US" sz="4400" b="1" dirty="0" smtClean="0">
                <a:solidFill>
                  <a:schemeClr val="bg1"/>
                </a:solidFill>
              </a:rPr>
              <a:t>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079" y="0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1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5568" y="2571750"/>
            <a:ext cx="10697028" cy="1364624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TRÁCH NHIỆM CỦA THÍ SINH</a:t>
            </a:r>
            <a:endParaRPr lang="en-US" sz="72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0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6" y="295327"/>
            <a:ext cx="969554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5143" y="2017485"/>
            <a:ext cx="119162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“….2</a:t>
            </a:r>
            <a:r>
              <a:rPr lang="en-US" sz="3200" b="1" dirty="0">
                <a:solidFill>
                  <a:srgbClr val="0000FF"/>
                </a:solidFill>
              </a:rPr>
              <a:t>.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mặt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đúng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gian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Giấy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làm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tục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a) </a:t>
            </a:r>
            <a:r>
              <a:rPr lang="en-US" sz="3200" b="1" dirty="0" err="1">
                <a:solidFill>
                  <a:srgbClr val="0000FF"/>
                </a:solidFill>
              </a:rPr>
              <a:t>Xuất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giấy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Chứng</a:t>
            </a:r>
            <a:r>
              <a:rPr lang="en-US" sz="3200" b="1" dirty="0">
                <a:solidFill>
                  <a:srgbClr val="0000FF"/>
                </a:solidFill>
              </a:rPr>
              <a:t> minh </a:t>
            </a:r>
            <a:r>
              <a:rPr lang="en-US" sz="3200" b="1" dirty="0" err="1">
                <a:solidFill>
                  <a:srgbClr val="0000FF"/>
                </a:solidFill>
              </a:rPr>
              <a:t>nhân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thẻ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dân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gọi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chung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thẻ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dân</a:t>
            </a:r>
            <a:r>
              <a:rPr lang="en-US" sz="3200" b="1" dirty="0">
                <a:solidFill>
                  <a:srgbClr val="0000FF"/>
                </a:solidFill>
              </a:rPr>
              <a:t>)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nhận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Thẻ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b) </a:t>
            </a:r>
            <a:r>
              <a:rPr lang="en-US" sz="3200" b="1" dirty="0" err="1">
                <a:solidFill>
                  <a:srgbClr val="0000FF"/>
                </a:solidFill>
              </a:rPr>
              <a:t>Nếu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thấy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những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sai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sót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họ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tên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đệm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tên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ngày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tháng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năm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đối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tượng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ưu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tiên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khu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vực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ưu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tiên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ngay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bộ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coi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(CBCT)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người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làm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nhiệm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vụ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lý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kịp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thời</a:t>
            </a:r>
            <a:r>
              <a:rPr lang="en-US" sz="32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c) </a:t>
            </a:r>
            <a:r>
              <a:rPr lang="en-US" sz="3200" b="1" dirty="0" err="1">
                <a:solidFill>
                  <a:srgbClr val="0000FF"/>
                </a:solidFill>
              </a:rPr>
              <a:t>Trường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hợp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bị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mất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thẻ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Căn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công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giấy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tờ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cần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khác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ngay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Trưởng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xem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xét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xử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lý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  <a:p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3810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0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6" y="295327"/>
            <a:ext cx="969554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5772" y="2510971"/>
            <a:ext cx="11916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3. </a:t>
            </a:r>
            <a:r>
              <a:rPr lang="en-US" sz="3600" b="1" dirty="0" err="1">
                <a:solidFill>
                  <a:srgbClr val="0000FF"/>
                </a:solidFill>
              </a:rPr>
              <a:t>Mỗi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buổi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mặt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phòng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đúng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thời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gian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định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chấp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hành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hiệu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lệnh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Ban </a:t>
            </a:r>
            <a:r>
              <a:rPr lang="en-US" sz="3600" b="1" dirty="0" err="1">
                <a:solidFill>
                  <a:srgbClr val="0000FF"/>
                </a:solidFill>
              </a:rPr>
              <a:t>Coi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hướng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dẫn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của</a:t>
            </a:r>
            <a:r>
              <a:rPr lang="en-US" sz="3600" b="1" dirty="0">
                <a:solidFill>
                  <a:srgbClr val="0000FF"/>
                </a:solidFill>
              </a:rPr>
              <a:t> CBCT. </a:t>
            </a:r>
            <a:r>
              <a:rPr lang="en-US" sz="3600" b="1" dirty="0" err="1">
                <a:solidFill>
                  <a:srgbClr val="0000FF"/>
                </a:solidFill>
              </a:rPr>
              <a:t>Thí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đến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chậm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quá</a:t>
            </a:r>
            <a:r>
              <a:rPr lang="en-US" sz="3600" b="1" dirty="0">
                <a:solidFill>
                  <a:srgbClr val="0000FF"/>
                </a:solidFill>
              </a:rPr>
              <a:t> 15 </a:t>
            </a:r>
            <a:r>
              <a:rPr lang="en-US" sz="3600" b="1" dirty="0" err="1">
                <a:solidFill>
                  <a:srgbClr val="0000FF"/>
                </a:solidFill>
              </a:rPr>
              <a:t>phút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sau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hiệu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lệnh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tính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giờ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bài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sẽ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được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dự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buổi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đó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7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6" y="295327"/>
            <a:ext cx="9695543" cy="13129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77372" y="1953869"/>
            <a:ext cx="116549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4.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tuân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quy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định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sau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đây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: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a) </a:t>
            </a:r>
            <a:r>
              <a:rPr lang="en-US" sz="3200" b="1" dirty="0" err="1">
                <a:solidFill>
                  <a:srgbClr val="0000FF"/>
                </a:solidFill>
              </a:rPr>
              <a:t>Trình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Thẻ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dự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cho</a:t>
            </a:r>
            <a:r>
              <a:rPr lang="en-US" sz="3200" b="1" dirty="0">
                <a:solidFill>
                  <a:srgbClr val="0000FF"/>
                </a:solidFill>
              </a:rPr>
              <a:t> CBCT;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b) </a:t>
            </a:r>
            <a:r>
              <a:rPr lang="en-US" sz="3200" b="1" dirty="0" err="1">
                <a:solidFill>
                  <a:srgbClr val="0000FF"/>
                </a:solidFill>
              </a:rPr>
              <a:t>Ngồi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đúng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vị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có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danh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mình</a:t>
            </a:r>
            <a:r>
              <a:rPr lang="en-US" sz="32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c) </a:t>
            </a:r>
            <a:r>
              <a:rPr lang="en-US" sz="3200" b="1" dirty="0" err="1">
                <a:solidFill>
                  <a:srgbClr val="0000FF"/>
                </a:solidFill>
              </a:rPr>
              <a:t>Trước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làm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ghi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đầy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đủ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danh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thông</a:t>
            </a:r>
            <a:r>
              <a:rPr lang="en-US" sz="3200" b="1" dirty="0">
                <a:solidFill>
                  <a:srgbClr val="0000FF"/>
                </a:solidFill>
              </a:rPr>
              <a:t> tin </a:t>
            </a:r>
            <a:r>
              <a:rPr lang="en-US" sz="3200" b="1" dirty="0" err="1">
                <a:solidFill>
                  <a:srgbClr val="0000FF"/>
                </a:solidFill>
              </a:rPr>
              <a:t>của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thí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sinh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giấy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Phiếu</a:t>
            </a:r>
            <a:r>
              <a:rPr lang="en-US" sz="3200" b="1" dirty="0">
                <a:solidFill>
                  <a:srgbClr val="0000FF"/>
                </a:solidFill>
              </a:rPr>
              <a:t> TLTN, </a:t>
            </a:r>
            <a:r>
              <a:rPr lang="en-US" sz="3200" b="1" dirty="0" err="1">
                <a:solidFill>
                  <a:srgbClr val="0000FF"/>
                </a:solidFill>
              </a:rPr>
              <a:t>giấy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nháp</a:t>
            </a:r>
            <a:r>
              <a:rPr lang="en-US" sz="32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d) </a:t>
            </a:r>
            <a:r>
              <a:rPr lang="en-US" sz="3200" b="1" dirty="0" err="1">
                <a:solidFill>
                  <a:srgbClr val="0000FF"/>
                </a:solidFill>
              </a:rPr>
              <a:t>Khi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nhận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kỹ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và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chất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lượng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 in; </a:t>
            </a:r>
            <a:r>
              <a:rPr lang="en-US" sz="3200" b="1" dirty="0" err="1">
                <a:solidFill>
                  <a:srgbClr val="0000FF"/>
                </a:solidFill>
              </a:rPr>
              <a:t>nếu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phát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hiện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thấy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thiếu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trang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hoặc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rách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hỏng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nhoè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mờ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phải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báo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ngay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với</a:t>
            </a:r>
            <a:r>
              <a:rPr lang="en-US" sz="3200" b="1" dirty="0">
                <a:solidFill>
                  <a:srgbClr val="0000FF"/>
                </a:solidFill>
              </a:rPr>
              <a:t> CBCT </a:t>
            </a:r>
            <a:r>
              <a:rPr lang="en-US" sz="3200" b="1" dirty="0" err="1">
                <a:solidFill>
                  <a:srgbClr val="0000FF"/>
                </a:solidFill>
              </a:rPr>
              <a:t>trong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phòng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3200" b="1" dirty="0" err="1">
                <a:solidFill>
                  <a:srgbClr val="0000FF"/>
                </a:solidFill>
              </a:rPr>
              <a:t>chậm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nhất</a:t>
            </a:r>
            <a:r>
              <a:rPr lang="en-US" sz="3200" b="1" dirty="0">
                <a:solidFill>
                  <a:srgbClr val="0000FF"/>
                </a:solidFill>
              </a:rPr>
              <a:t> 05 (</a:t>
            </a:r>
            <a:r>
              <a:rPr lang="en-US" sz="3200" b="1" dirty="0" err="1">
                <a:solidFill>
                  <a:srgbClr val="0000FF"/>
                </a:solidFill>
              </a:rPr>
              <a:t>năm</a:t>
            </a:r>
            <a:r>
              <a:rPr lang="en-US" sz="3200" b="1" dirty="0">
                <a:solidFill>
                  <a:srgbClr val="0000FF"/>
                </a:solidFill>
              </a:rPr>
              <a:t>) </a:t>
            </a:r>
            <a:r>
              <a:rPr lang="en-US" sz="3200" b="1" dirty="0" err="1">
                <a:solidFill>
                  <a:srgbClr val="0000FF"/>
                </a:solidFill>
              </a:rPr>
              <a:t>phút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tính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từ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thời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điểm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phát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đề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;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8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96318" y="1952112"/>
            <a:ext cx="116549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đ)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trao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đổi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chép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người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khác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sử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dụng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tài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liệu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trái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phép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để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làm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hoặc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những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chỉ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động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gian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lận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làm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mất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trật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tự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phòng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thi</a:t>
            </a:r>
            <a:r>
              <a:rPr lang="en-US" sz="3200" b="1" dirty="0" smtClean="0">
                <a:solidFill>
                  <a:srgbClr val="0000FF"/>
                </a:solidFill>
              </a:rPr>
              <a:t>; </a:t>
            </a:r>
            <a:r>
              <a:rPr lang="en-US" sz="3200" b="1" dirty="0" err="1" smtClean="0">
                <a:solidFill>
                  <a:srgbClr val="0000FF"/>
                </a:solidFill>
              </a:rPr>
              <a:t>nếu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muốn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</a:rPr>
              <a:t> ý </a:t>
            </a:r>
            <a:r>
              <a:rPr lang="en-US" sz="3200" b="1" dirty="0" err="1" smtClean="0">
                <a:solidFill>
                  <a:srgbClr val="0000FF"/>
                </a:solidFill>
              </a:rPr>
              <a:t>kiến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phải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giơ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tay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để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báo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cáo</a:t>
            </a:r>
            <a:r>
              <a:rPr lang="en-US" sz="3200" b="1" dirty="0" smtClean="0">
                <a:solidFill>
                  <a:srgbClr val="0000FF"/>
                </a:solidFill>
              </a:rPr>
              <a:t> CBCT, </a:t>
            </a:r>
            <a:r>
              <a:rPr lang="en-US" sz="3200" b="1" dirty="0" err="1" smtClean="0">
                <a:solidFill>
                  <a:srgbClr val="0000FF"/>
                </a:solidFill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phép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thí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sinh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đứng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trình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bày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khai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với</a:t>
            </a:r>
            <a:r>
              <a:rPr lang="en-US" sz="3200" b="1" dirty="0" smtClean="0">
                <a:solidFill>
                  <a:srgbClr val="0000FF"/>
                </a:solidFill>
              </a:rPr>
              <a:t> CBCT ý </a:t>
            </a:r>
            <a:r>
              <a:rPr lang="en-US" sz="3200" b="1" dirty="0" err="1" smtClean="0">
                <a:solidFill>
                  <a:srgbClr val="0000FF"/>
                </a:solidFill>
              </a:rPr>
              <a:t>kiến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của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mình</a:t>
            </a:r>
            <a:r>
              <a:rPr lang="en-US" sz="3200" b="1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e)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đánh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dấu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hoặc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làm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ký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hiệu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riêng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bút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chì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trừ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tô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các</a:t>
            </a:r>
            <a:r>
              <a:rPr lang="en-US" sz="3200" b="1" dirty="0" smtClean="0">
                <a:solidFill>
                  <a:srgbClr val="0000FF"/>
                </a:solidFill>
              </a:rPr>
              <a:t> ô </a:t>
            </a:r>
            <a:r>
              <a:rPr lang="en-US" sz="3200" b="1" dirty="0" err="1" smtClean="0">
                <a:solidFill>
                  <a:srgbClr val="0000FF"/>
                </a:solidFill>
              </a:rPr>
              <a:t>trên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Phiếu</a:t>
            </a:r>
            <a:r>
              <a:rPr lang="en-US" sz="3200" b="1" dirty="0" smtClean="0">
                <a:solidFill>
                  <a:srgbClr val="0000FF"/>
                </a:solidFill>
              </a:rPr>
              <a:t> TLTN; </a:t>
            </a:r>
            <a:r>
              <a:rPr lang="en-US" sz="3200" b="1" dirty="0" err="1" smtClean="0">
                <a:solidFill>
                  <a:srgbClr val="0000FF"/>
                </a:solidFill>
              </a:rPr>
              <a:t>chỉ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bằng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một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màu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mực</a:t>
            </a:r>
            <a:r>
              <a:rPr lang="en-US" sz="3200" b="1" dirty="0" smtClean="0">
                <a:solidFill>
                  <a:srgbClr val="0000FF"/>
                </a:solidFill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</a:rPr>
              <a:t>không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được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dùng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mực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màu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đỏ</a:t>
            </a:r>
            <a:r>
              <a:rPr lang="en-US" sz="3200" b="1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g) </a:t>
            </a:r>
            <a:r>
              <a:rPr lang="en-US" sz="3200" b="1" dirty="0" err="1" smtClean="0">
                <a:solidFill>
                  <a:srgbClr val="0000FF"/>
                </a:solidFill>
              </a:rPr>
              <a:t>Khi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hiệu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lệnh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hết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giờ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làm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</a:rPr>
              <a:t>phải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ngừng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làm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ngay</a:t>
            </a:r>
            <a:r>
              <a:rPr lang="en-US" sz="3200" b="1" dirty="0" smtClean="0">
                <a:solidFill>
                  <a:srgbClr val="0000FF"/>
                </a:solidFill>
              </a:rPr>
              <a:t>;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5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94972" y="109421"/>
            <a:ext cx="10697028" cy="1147763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sp>
        <p:nvSpPr>
          <p:cNvPr id="2" name="Rounded Rectangle 1"/>
          <p:cNvSpPr/>
          <p:nvPr/>
        </p:nvSpPr>
        <p:spPr>
          <a:xfrm>
            <a:off x="2179547" y="295327"/>
            <a:ext cx="9402854" cy="96185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/>
              <a:t>Điều</a:t>
            </a:r>
            <a:r>
              <a:rPr lang="en-US" sz="4400" b="1" dirty="0" smtClean="0"/>
              <a:t> 14. </a:t>
            </a:r>
            <a:r>
              <a:rPr lang="en-US" sz="4400" b="1" dirty="0" err="1" smtClean="0"/>
              <a:t>Trách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nhiệm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của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thí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sinh</a:t>
            </a:r>
            <a:r>
              <a:rPr lang="en-US" sz="4400" b="1" dirty="0" smtClean="0"/>
              <a:t> </a:t>
            </a:r>
          </a:p>
          <a:p>
            <a:pPr algn="ctr"/>
            <a:r>
              <a:rPr lang="en-US" sz="2400" i="1" dirty="0" smtClean="0"/>
              <a:t>(</a:t>
            </a:r>
            <a:r>
              <a:rPr lang="en-US" sz="2400" i="1" dirty="0" err="1" smtClean="0"/>
              <a:t>trích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thông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tư</a:t>
            </a:r>
            <a:r>
              <a:rPr lang="en-US" sz="2400" i="1" dirty="0" smtClean="0"/>
              <a:t> </a:t>
            </a:r>
            <a:r>
              <a:rPr lang="vi-VN" sz="2000" i="1" dirty="0" smtClean="0"/>
              <a:t>15/2020/TT-BGDĐT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ngày</a:t>
            </a:r>
            <a:r>
              <a:rPr lang="en-US" sz="2400" i="1" dirty="0" smtClean="0"/>
              <a:t> 26/5/2020 </a:t>
            </a:r>
            <a:r>
              <a:rPr lang="en-US" sz="2400" i="1" dirty="0" err="1" smtClean="0"/>
              <a:t>của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Bộ</a:t>
            </a:r>
            <a:r>
              <a:rPr lang="en-US" sz="2400" i="1" dirty="0" smtClean="0"/>
              <a:t> GD&amp;ĐT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90548" y="1443090"/>
            <a:ext cx="117348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</a:rPr>
              <a:t>h) </a:t>
            </a:r>
            <a:r>
              <a:rPr lang="en-US" sz="3000" b="1" dirty="0" err="1">
                <a:solidFill>
                  <a:srgbClr val="0000FF"/>
                </a:solidFill>
              </a:rPr>
              <a:t>Bảo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quản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nguyên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vẹn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người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khác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lợi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dụng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của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mình</a:t>
            </a:r>
            <a:r>
              <a:rPr lang="en-US" sz="3000" b="1" dirty="0">
                <a:solidFill>
                  <a:srgbClr val="0000FF"/>
                </a:solidFill>
              </a:rPr>
              <a:t>; </a:t>
            </a:r>
            <a:r>
              <a:rPr lang="en-US" sz="3000" b="1" dirty="0" err="1">
                <a:solidFill>
                  <a:srgbClr val="0000FF"/>
                </a:solidFill>
              </a:rPr>
              <a:t>phải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báo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cáo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ngay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cho</a:t>
            </a:r>
            <a:r>
              <a:rPr lang="en-US" sz="3000" b="1" dirty="0">
                <a:solidFill>
                  <a:srgbClr val="0000FF"/>
                </a:solidFill>
              </a:rPr>
              <a:t> CBCT </a:t>
            </a:r>
            <a:r>
              <a:rPr lang="en-US" sz="3000" b="1" dirty="0" err="1">
                <a:solidFill>
                  <a:srgbClr val="0000FF"/>
                </a:solidFill>
              </a:rPr>
              <a:t>để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xử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lý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các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trường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hợp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của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mình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bị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người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khác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lợi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dụng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hoặc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cố</a:t>
            </a:r>
            <a:r>
              <a:rPr lang="en-US" sz="3000" b="1" dirty="0">
                <a:solidFill>
                  <a:srgbClr val="0000FF"/>
                </a:solidFill>
              </a:rPr>
              <a:t> ý can </a:t>
            </a:r>
            <a:r>
              <a:rPr lang="en-US" sz="3000" b="1" dirty="0" err="1">
                <a:solidFill>
                  <a:srgbClr val="0000FF"/>
                </a:solidFill>
              </a:rPr>
              <a:t>thiệp</a:t>
            </a:r>
            <a:r>
              <a:rPr lang="en-US" sz="30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3000" b="1" dirty="0" err="1">
                <a:solidFill>
                  <a:srgbClr val="0000FF"/>
                </a:solidFill>
              </a:rPr>
              <a:t>i</a:t>
            </a:r>
            <a:r>
              <a:rPr lang="en-US" sz="3000" b="1" dirty="0">
                <a:solidFill>
                  <a:srgbClr val="0000FF"/>
                </a:solidFill>
              </a:rPr>
              <a:t>) </a:t>
            </a:r>
            <a:r>
              <a:rPr lang="en-US" sz="3000" b="1" dirty="0" err="1">
                <a:solidFill>
                  <a:srgbClr val="0000FF"/>
                </a:solidFill>
              </a:rPr>
              <a:t>Khi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nộp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tự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luận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phải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rõ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số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tờ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giấy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đã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nộp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ký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xác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nhận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Phiếu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thu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; </a:t>
            </a:r>
            <a:r>
              <a:rPr lang="en-US" sz="3000" b="1" dirty="0" err="1">
                <a:solidFill>
                  <a:srgbClr val="0000FF"/>
                </a:solidFill>
              </a:rPr>
              <a:t>thí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sinh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làm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được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cũng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phải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nộp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tờ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giấy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(</a:t>
            </a:r>
            <a:r>
              <a:rPr lang="en-US" sz="3000" b="1" dirty="0" err="1">
                <a:solidFill>
                  <a:srgbClr val="0000FF"/>
                </a:solidFill>
              </a:rPr>
              <a:t>đối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với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tự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luận</a:t>
            </a:r>
            <a:r>
              <a:rPr lang="en-US" sz="3000" b="1" dirty="0">
                <a:solidFill>
                  <a:srgbClr val="0000FF"/>
                </a:solidFill>
              </a:rPr>
              <a:t>), </a:t>
            </a:r>
            <a:r>
              <a:rPr lang="en-US" sz="3000" b="1" dirty="0" err="1">
                <a:solidFill>
                  <a:srgbClr val="0000FF"/>
                </a:solidFill>
              </a:rPr>
              <a:t>Phiếu</a:t>
            </a:r>
            <a:r>
              <a:rPr lang="en-US" sz="3000" b="1" dirty="0">
                <a:solidFill>
                  <a:srgbClr val="0000FF"/>
                </a:solidFill>
              </a:rPr>
              <a:t> TLTN (</a:t>
            </a:r>
            <a:r>
              <a:rPr lang="en-US" sz="3000" b="1" dirty="0" err="1">
                <a:solidFill>
                  <a:srgbClr val="0000FF"/>
                </a:solidFill>
              </a:rPr>
              <a:t>đối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với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trắc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nghiệm</a:t>
            </a:r>
            <a:r>
              <a:rPr lang="en-US" sz="3000" b="1" dirty="0">
                <a:solidFill>
                  <a:srgbClr val="0000FF"/>
                </a:solidFill>
              </a:rPr>
              <a:t>);</a:t>
            </a:r>
          </a:p>
          <a:p>
            <a:r>
              <a:rPr lang="en-US" sz="3000" b="1" dirty="0">
                <a:solidFill>
                  <a:srgbClr val="0000FF"/>
                </a:solidFill>
              </a:rPr>
              <a:t>k) </a:t>
            </a:r>
            <a:r>
              <a:rPr lang="en-US" sz="3000" b="1" dirty="0" err="1">
                <a:solidFill>
                  <a:srgbClr val="0000FF"/>
                </a:solidFill>
              </a:rPr>
              <a:t>Không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được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rời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khỏi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phòng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trong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suốt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thời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gian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làm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trắc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nghiệm</a:t>
            </a:r>
            <a:r>
              <a:rPr lang="en-US" sz="3000" b="1" dirty="0">
                <a:solidFill>
                  <a:srgbClr val="0000FF"/>
                </a:solidFill>
              </a:rPr>
              <a:t>; </a:t>
            </a:r>
            <a:r>
              <a:rPr lang="en-US" sz="3000" b="1" dirty="0" err="1">
                <a:solidFill>
                  <a:srgbClr val="0000FF"/>
                </a:solidFill>
              </a:rPr>
              <a:t>đối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với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buổi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môn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tự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luận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thí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sinh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có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thể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được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ra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khỏi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phòng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và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khu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vực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sau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hết</a:t>
            </a:r>
            <a:r>
              <a:rPr lang="en-US" sz="3000" b="1" dirty="0">
                <a:solidFill>
                  <a:srgbClr val="0000FF"/>
                </a:solidFill>
              </a:rPr>
              <a:t> 2/3 (</a:t>
            </a:r>
            <a:r>
              <a:rPr lang="en-US" sz="3000" b="1" dirty="0" err="1">
                <a:solidFill>
                  <a:srgbClr val="0000FF"/>
                </a:solidFill>
              </a:rPr>
              <a:t>hai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phần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ba</a:t>
            </a:r>
            <a:r>
              <a:rPr lang="en-US" sz="3000" b="1" dirty="0">
                <a:solidFill>
                  <a:srgbClr val="0000FF"/>
                </a:solidFill>
              </a:rPr>
              <a:t>) </a:t>
            </a:r>
            <a:r>
              <a:rPr lang="en-US" sz="3000" b="1" dirty="0" err="1">
                <a:solidFill>
                  <a:srgbClr val="0000FF"/>
                </a:solidFill>
              </a:rPr>
              <a:t>thời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gian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làm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của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buổi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phải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nộp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bài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kèm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theo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đề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>
                <a:solidFill>
                  <a:srgbClr val="0000FF"/>
                </a:solidFill>
              </a:rPr>
              <a:t>, </a:t>
            </a:r>
            <a:r>
              <a:rPr lang="en-US" sz="3000" b="1" dirty="0" err="1">
                <a:solidFill>
                  <a:srgbClr val="0000FF"/>
                </a:solidFill>
              </a:rPr>
              <a:t>giấy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nháp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trước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ra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khỏi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phòng</a:t>
            </a:r>
            <a:r>
              <a:rPr lang="en-US" sz="3000" b="1" dirty="0">
                <a:solidFill>
                  <a:srgbClr val="0000FF"/>
                </a:solidFill>
              </a:rPr>
              <a:t> </a:t>
            </a:r>
            <a:r>
              <a:rPr lang="en-US" sz="3000" b="1" dirty="0" err="1">
                <a:solidFill>
                  <a:srgbClr val="0000FF"/>
                </a:solidFill>
              </a:rPr>
              <a:t>thi</a:t>
            </a:r>
            <a:r>
              <a:rPr lang="en-US" sz="3000" b="1" dirty="0" smtClean="0">
                <a:solidFill>
                  <a:srgbClr val="0000FF"/>
                </a:solidFill>
              </a:rPr>
              <a:t>;</a:t>
            </a:r>
            <a:endParaRPr lang="en-US" sz="3000" b="1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1"/>
            <a:ext cx="166215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6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44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3088</Words>
  <Application>Microsoft Office PowerPoint</Application>
  <PresentationFormat>Custom</PresentationFormat>
  <Paragraphs>118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THÍ SINH LÀM THỦ TỤC DỰ THI, ĐÍNH CHÍNH SAI SÓT THÔNG TIN</vt:lpstr>
      <vt:lpstr>THÍ SINH NGHE PHỔ BIẾN  QUY CHẾ THI</vt:lpstr>
      <vt:lpstr>TRÁCH NHIỆM CỦA THÍ SINH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NỘI DUNG PHỔ BIẾN TỚI THÍ SINH DỰ THI VÀO LỚP 10 THPT</dc:title>
  <dc:creator>Nguyen Cao Cuong</dc:creator>
  <cp:lastModifiedBy>ismail - [2010]</cp:lastModifiedBy>
  <cp:revision>10</cp:revision>
  <dcterms:created xsi:type="dcterms:W3CDTF">2021-06-04T01:10:29Z</dcterms:created>
  <dcterms:modified xsi:type="dcterms:W3CDTF">2021-06-05T00:41:08Z</dcterms:modified>
</cp:coreProperties>
</file>